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70" r:id="rId4"/>
    <p:sldId id="277" r:id="rId5"/>
    <p:sldId id="258" r:id="rId6"/>
    <p:sldId id="269" r:id="rId7"/>
    <p:sldId id="281" r:id="rId8"/>
    <p:sldId id="280" r:id="rId9"/>
    <p:sldId id="275" r:id="rId10"/>
    <p:sldId id="279" r:id="rId11"/>
    <p:sldId id="276" r:id="rId12"/>
    <p:sldId id="268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96FF"/>
    <a:srgbClr val="FFBB33"/>
    <a:srgbClr val="FF9933"/>
    <a:srgbClr val="FF5533"/>
    <a:srgbClr val="008A3E"/>
    <a:srgbClr val="B185FF"/>
    <a:srgbClr val="A16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lw264\AppData\Local\Temp\ZBVF%20data%20reduction%20non%20blank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w264\AppData\Local\Temp\ZBVF%20lee%20et%20al%20TP%20condition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02198060855761E-2"/>
          <c:y val="4.4406297242863407E-2"/>
          <c:w val="0.86381845049231809"/>
          <c:h val="0.80802962481472174"/>
        </c:manualLayout>
      </c:layout>
      <c:scatterChart>
        <c:scatterStyle val="lineMarker"/>
        <c:varyColors val="0"/>
        <c:ser>
          <c:idx val="1"/>
          <c:order val="0"/>
          <c:tx>
            <c:v>Shallower melts</c:v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FFBB33"/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xVal>
            <c:numRef>
              <c:f>'Zn-Fe and Mg# curves'!$D$22:$D$41</c:f>
              <c:numCache>
                <c:formatCode>General</c:formatCode>
                <c:ptCount val="20"/>
                <c:pt idx="0">
                  <c:v>56.609015562480785</c:v>
                </c:pt>
                <c:pt idx="1">
                  <c:v>56.339398410565906</c:v>
                </c:pt>
                <c:pt idx="2">
                  <c:v>56.310625418822831</c:v>
                </c:pt>
                <c:pt idx="3">
                  <c:v>55.937608694723416</c:v>
                </c:pt>
                <c:pt idx="4">
                  <c:v>55.49133219128457</c:v>
                </c:pt>
                <c:pt idx="5">
                  <c:v>54.188584727255737</c:v>
                </c:pt>
                <c:pt idx="6">
                  <c:v>54.949489029230811</c:v>
                </c:pt>
                <c:pt idx="7">
                  <c:v>54.525579587165225</c:v>
                </c:pt>
                <c:pt idx="8">
                  <c:v>53.924566503309002</c:v>
                </c:pt>
                <c:pt idx="9">
                  <c:v>53.538653305687589</c:v>
                </c:pt>
                <c:pt idx="10">
                  <c:v>56.342998778589092</c:v>
                </c:pt>
                <c:pt idx="11">
                  <c:v>53.750986282512315</c:v>
                </c:pt>
                <c:pt idx="12">
                  <c:v>54.879962611141309</c:v>
                </c:pt>
                <c:pt idx="13">
                  <c:v>54.343812312423374</c:v>
                </c:pt>
                <c:pt idx="14">
                  <c:v>53.810558155588865</c:v>
                </c:pt>
                <c:pt idx="15">
                  <c:v>61.488719566225981</c:v>
                </c:pt>
                <c:pt idx="16">
                  <c:v>62.137475225467966</c:v>
                </c:pt>
                <c:pt idx="17">
                  <c:v>62.563470090532057</c:v>
                </c:pt>
                <c:pt idx="18">
                  <c:v>65.595441792744182</c:v>
                </c:pt>
                <c:pt idx="19">
                  <c:v>60.982913217265342</c:v>
                </c:pt>
              </c:numCache>
            </c:numRef>
          </c:xVal>
          <c:yVal>
            <c:numRef>
              <c:f>'Zn-Fe and Mg# curves'!$C$22:$C$41</c:f>
              <c:numCache>
                <c:formatCode>General</c:formatCode>
                <c:ptCount val="20"/>
                <c:pt idx="0">
                  <c:v>8.0448632440912817</c:v>
                </c:pt>
                <c:pt idx="1">
                  <c:v>7.8466958601061103</c:v>
                </c:pt>
                <c:pt idx="2">
                  <c:v>7.826928591768227</c:v>
                </c:pt>
                <c:pt idx="3">
                  <c:v>7.8506071672518924</c:v>
                </c:pt>
                <c:pt idx="4">
                  <c:v>7.7510253531202133</c:v>
                </c:pt>
                <c:pt idx="5">
                  <c:v>7.725928723173678</c:v>
                </c:pt>
                <c:pt idx="6">
                  <c:v>7.8774827819499995</c:v>
                </c:pt>
                <c:pt idx="7">
                  <c:v>7.7348273492950606</c:v>
                </c:pt>
                <c:pt idx="8">
                  <c:v>7.5387565687890588</c:v>
                </c:pt>
                <c:pt idx="9">
                  <c:v>7.6227536393001598</c:v>
                </c:pt>
                <c:pt idx="10">
                  <c:v>7.2317007785970624</c:v>
                </c:pt>
                <c:pt idx="11">
                  <c:v>7.1540283461446661</c:v>
                </c:pt>
                <c:pt idx="12">
                  <c:v>7.2610630113272654</c:v>
                </c:pt>
                <c:pt idx="13">
                  <c:v>7.0247124437258055</c:v>
                </c:pt>
                <c:pt idx="14">
                  <c:v>7.2886706617484949</c:v>
                </c:pt>
                <c:pt idx="15">
                  <c:v>7.8351033475053029</c:v>
                </c:pt>
                <c:pt idx="16">
                  <c:v>8.2088378028291427</c:v>
                </c:pt>
                <c:pt idx="17">
                  <c:v>8.0065505328738382</c:v>
                </c:pt>
                <c:pt idx="18">
                  <c:v>7.9238139088742923</c:v>
                </c:pt>
                <c:pt idx="19">
                  <c:v>7.7977571842266045</c:v>
                </c:pt>
              </c:numCache>
            </c:numRef>
          </c:yVal>
          <c:smooth val="0"/>
        </c:ser>
        <c:ser>
          <c:idx val="3"/>
          <c:order val="1"/>
          <c:tx>
            <c:v>Deeper melts</c:v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FF5533"/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</c:marker>
          <c:xVal>
            <c:numRef>
              <c:f>'Zn-Fe and Mg# curves'!$D$42:$D$65</c:f>
              <c:numCache>
                <c:formatCode>General</c:formatCode>
                <c:ptCount val="24"/>
                <c:pt idx="0">
                  <c:v>65.449904846311497</c:v>
                </c:pt>
                <c:pt idx="1">
                  <c:v>66.439106287875688</c:v>
                </c:pt>
                <c:pt idx="2">
                  <c:v>67.073778874557249</c:v>
                </c:pt>
                <c:pt idx="3">
                  <c:v>64.804076844913268</c:v>
                </c:pt>
                <c:pt idx="4">
                  <c:v>66.106891823781027</c:v>
                </c:pt>
                <c:pt idx="5">
                  <c:v>70.090079608453976</c:v>
                </c:pt>
                <c:pt idx="6">
                  <c:v>69.430148387589611</c:v>
                </c:pt>
                <c:pt idx="7">
                  <c:v>69.675430331790608</c:v>
                </c:pt>
                <c:pt idx="8">
                  <c:v>70.543745821842933</c:v>
                </c:pt>
                <c:pt idx="9">
                  <c:v>70.554587202668387</c:v>
                </c:pt>
                <c:pt idx="10">
                  <c:v>77.73572300960825</c:v>
                </c:pt>
                <c:pt idx="11">
                  <c:v>71.342884529007989</c:v>
                </c:pt>
                <c:pt idx="12">
                  <c:v>75.554008823054801</c:v>
                </c:pt>
                <c:pt idx="13">
                  <c:v>76.91646756229072</c:v>
                </c:pt>
                <c:pt idx="14">
                  <c:v>76.426721867910061</c:v>
                </c:pt>
                <c:pt idx="15">
                  <c:v>81.385718880522035</c:v>
                </c:pt>
                <c:pt idx="16">
                  <c:v>79.868648565596899</c:v>
                </c:pt>
                <c:pt idx="17">
                  <c:v>80.242250760838459</c:v>
                </c:pt>
                <c:pt idx="18">
                  <c:v>61.706192409034287</c:v>
                </c:pt>
                <c:pt idx="19">
                  <c:v>75.94229063468255</c:v>
                </c:pt>
                <c:pt idx="20">
                  <c:v>66.105078378578952</c:v>
                </c:pt>
                <c:pt idx="21">
                  <c:v>66.475046606971489</c:v>
                </c:pt>
                <c:pt idx="22">
                  <c:v>67.572971283121561</c:v>
                </c:pt>
                <c:pt idx="23">
                  <c:v>66.002166444799983</c:v>
                </c:pt>
              </c:numCache>
            </c:numRef>
          </c:xVal>
          <c:yVal>
            <c:numRef>
              <c:f>'Zn-Fe and Mg# curves'!$C$42:$C$65</c:f>
              <c:numCache>
                <c:formatCode>General</c:formatCode>
                <c:ptCount val="24"/>
                <c:pt idx="0">
                  <c:v>7.844367562174563</c:v>
                </c:pt>
                <c:pt idx="1">
                  <c:v>8.0659823861506084</c:v>
                </c:pt>
                <c:pt idx="2">
                  <c:v>8.3778013471295072</c:v>
                </c:pt>
                <c:pt idx="3">
                  <c:v>8.4594029490985108</c:v>
                </c:pt>
                <c:pt idx="4">
                  <c:v>8.4410787819925641</c:v>
                </c:pt>
                <c:pt idx="5">
                  <c:v>7.3064742834509158</c:v>
                </c:pt>
                <c:pt idx="6">
                  <c:v>7.3025890192616218</c:v>
                </c:pt>
                <c:pt idx="7">
                  <c:v>7.3722258497227227</c:v>
                </c:pt>
                <c:pt idx="8">
                  <c:v>7.5166132072271541</c:v>
                </c:pt>
                <c:pt idx="9">
                  <c:v>7.3543048474740891</c:v>
                </c:pt>
                <c:pt idx="10">
                  <c:v>7.6581269522009228</c:v>
                </c:pt>
                <c:pt idx="11">
                  <c:v>7.7018647193594578</c:v>
                </c:pt>
                <c:pt idx="12">
                  <c:v>7.6293205616865238</c:v>
                </c:pt>
                <c:pt idx="13">
                  <c:v>7.6398751098041906</c:v>
                </c:pt>
                <c:pt idx="14">
                  <c:v>7.6198893659968885</c:v>
                </c:pt>
                <c:pt idx="15">
                  <c:v>6.9953294907606143</c:v>
                </c:pt>
                <c:pt idx="16">
                  <c:v>6.9053615421704171</c:v>
                </c:pt>
                <c:pt idx="17">
                  <c:v>6.8644314482594115</c:v>
                </c:pt>
                <c:pt idx="18">
                  <c:v>7.9061833815239018</c:v>
                </c:pt>
                <c:pt idx="19">
                  <c:v>6.5547309739309076</c:v>
                </c:pt>
                <c:pt idx="20">
                  <c:v>8.1115920826100307</c:v>
                </c:pt>
                <c:pt idx="21">
                  <c:v>7.9242966409368591</c:v>
                </c:pt>
                <c:pt idx="22">
                  <c:v>7.8272131469948665</c:v>
                </c:pt>
                <c:pt idx="23">
                  <c:v>7.4381740000970131</c:v>
                </c:pt>
              </c:numCache>
            </c:numRef>
          </c:yVal>
          <c:smooth val="0"/>
        </c:ser>
        <c:ser>
          <c:idx val="2"/>
          <c:order val="2"/>
          <c:tx>
            <c:v>Sub-continental mantle</c:v>
          </c:tx>
          <c:spPr>
            <a:ln w="28575">
              <a:noFill/>
            </a:ln>
          </c:spPr>
          <c:marker>
            <c:symbol val="triangle"/>
            <c:size val="10"/>
            <c:spPr>
              <a:solidFill>
                <a:srgbClr val="92D050"/>
              </a:solidFill>
              <a:ln>
                <a:solidFill>
                  <a:srgbClr val="008A3E"/>
                </a:solidFill>
              </a:ln>
            </c:spPr>
          </c:marker>
          <c:xVal>
            <c:numRef>
              <c:f>'Zn-Fe and Mg# curves'!$D$66:$D$85</c:f>
              <c:numCache>
                <c:formatCode>General</c:formatCode>
                <c:ptCount val="20"/>
                <c:pt idx="0">
                  <c:v>97.173452638944639</c:v>
                </c:pt>
                <c:pt idx="1">
                  <c:v>97.407143391781787</c:v>
                </c:pt>
                <c:pt idx="2">
                  <c:v>97.549182364910806</c:v>
                </c:pt>
                <c:pt idx="3">
                  <c:v>97.434023457440077</c:v>
                </c:pt>
                <c:pt idx="4">
                  <c:v>96.986144559147149</c:v>
                </c:pt>
                <c:pt idx="5">
                  <c:v>97.434596652138652</c:v>
                </c:pt>
                <c:pt idx="6">
                  <c:v>97.470307565855393</c:v>
                </c:pt>
                <c:pt idx="7">
                  <c:v>97.802898640335258</c:v>
                </c:pt>
                <c:pt idx="8">
                  <c:v>97.627041995979567</c:v>
                </c:pt>
                <c:pt idx="9">
                  <c:v>97.397086209627957</c:v>
                </c:pt>
                <c:pt idx="10">
                  <c:v>96.372246331392134</c:v>
                </c:pt>
                <c:pt idx="11">
                  <c:v>96.363722057504106</c:v>
                </c:pt>
                <c:pt idx="12">
                  <c:v>96.523395082598128</c:v>
                </c:pt>
                <c:pt idx="13">
                  <c:v>95.420446404728381</c:v>
                </c:pt>
                <c:pt idx="14">
                  <c:v>95.808750043232564</c:v>
                </c:pt>
                <c:pt idx="15">
                  <c:v>99.05939189046785</c:v>
                </c:pt>
                <c:pt idx="16">
                  <c:v>98.615727976207765</c:v>
                </c:pt>
                <c:pt idx="17">
                  <c:v>98.613494114246478</c:v>
                </c:pt>
                <c:pt idx="18">
                  <c:v>98.665684022481486</c:v>
                </c:pt>
                <c:pt idx="19">
                  <c:v>98.540749915382676</c:v>
                </c:pt>
              </c:numCache>
            </c:numRef>
          </c:xVal>
          <c:yVal>
            <c:numRef>
              <c:f>'Zn-Fe and Mg# curves'!$C$66:$C$85</c:f>
              <c:numCache>
                <c:formatCode>General</c:formatCode>
                <c:ptCount val="20"/>
                <c:pt idx="0">
                  <c:v>6.4181839885980425</c:v>
                </c:pt>
                <c:pt idx="1">
                  <c:v>6.296720287262608</c:v>
                </c:pt>
                <c:pt idx="2">
                  <c:v>6.1538246091757225</c:v>
                </c:pt>
                <c:pt idx="3">
                  <c:v>6.1465878124380033</c:v>
                </c:pt>
                <c:pt idx="4">
                  <c:v>6.0910104164691745</c:v>
                </c:pt>
                <c:pt idx="5">
                  <c:v>6.0229892846879753</c:v>
                </c:pt>
                <c:pt idx="6">
                  <c:v>6.0409411395743069</c:v>
                </c:pt>
                <c:pt idx="7">
                  <c:v>6.0549133849200354</c:v>
                </c:pt>
                <c:pt idx="8">
                  <c:v>6.0171731190878086</c:v>
                </c:pt>
                <c:pt idx="9">
                  <c:v>5.9355814670343836</c:v>
                </c:pt>
                <c:pt idx="10">
                  <c:v>6.2306064631869313</c:v>
                </c:pt>
                <c:pt idx="11">
                  <c:v>6.3276585889234154</c:v>
                </c:pt>
                <c:pt idx="12">
                  <c:v>6.5299512194909628</c:v>
                </c:pt>
                <c:pt idx="13">
                  <c:v>6.4102042149009932</c:v>
                </c:pt>
                <c:pt idx="14">
                  <c:v>6.9039056242178001</c:v>
                </c:pt>
                <c:pt idx="15">
                  <c:v>6.1838972176970559</c:v>
                </c:pt>
                <c:pt idx="16">
                  <c:v>6.218215298306041</c:v>
                </c:pt>
                <c:pt idx="17">
                  <c:v>6.4071443033601803</c:v>
                </c:pt>
                <c:pt idx="18">
                  <c:v>6.7411692343580727</c:v>
                </c:pt>
                <c:pt idx="19">
                  <c:v>6.519694411300649</c:v>
                </c:pt>
              </c:numCache>
            </c:numRef>
          </c:yVal>
          <c:smooth val="0"/>
        </c:ser>
        <c:ser>
          <c:idx val="0"/>
          <c:order val="3"/>
          <c:tx>
            <c:v>San Carlos mantle standard</c:v>
          </c:tx>
          <c:spPr>
            <a:ln w="28575">
              <a:noFill/>
            </a:ln>
          </c:spPr>
          <c:marker>
            <c:symbol val="triangle"/>
            <c:size val="13"/>
            <c:spPr>
              <a:solidFill>
                <a:srgbClr val="4F96FF"/>
              </a:solidFill>
              <a:ln>
                <a:solidFill>
                  <a:srgbClr val="002060"/>
                </a:solidFill>
              </a:ln>
            </c:spPr>
          </c:marker>
          <c:xVal>
            <c:numRef>
              <c:f>'Zn-Fe and Mg# curves'!$L$5</c:f>
              <c:numCache>
                <c:formatCode>General</c:formatCode>
                <c:ptCount val="1"/>
                <c:pt idx="0">
                  <c:v>96.566523605150209</c:v>
                </c:pt>
              </c:numCache>
            </c:numRef>
          </c:xVal>
          <c:yVal>
            <c:numRef>
              <c:f>'Zn-Fe and Mg# curves'!$H$5</c:f>
              <c:numCache>
                <c:formatCode>General</c:formatCode>
                <c:ptCount val="1"/>
                <c:pt idx="0">
                  <c:v>5.4609383584221503</c:v>
                </c:pt>
              </c:numCache>
            </c:numRef>
          </c:yVal>
          <c:smooth val="0"/>
        </c:ser>
        <c:ser>
          <c:idx val="4"/>
          <c:order val="4"/>
          <c:tx>
            <c:v>Basalt standards</c:v>
          </c:tx>
          <c:spPr>
            <a:ln w="28575">
              <a:noFill/>
            </a:ln>
          </c:spPr>
          <c:marker>
            <c:symbol val="circle"/>
            <c:size val="15"/>
            <c:spPr>
              <a:solidFill>
                <a:srgbClr val="4F96FF"/>
              </a:solidFill>
              <a:ln>
                <a:solidFill>
                  <a:srgbClr val="002060"/>
                </a:solidFill>
              </a:ln>
            </c:spPr>
          </c:marker>
          <c:xVal>
            <c:numRef>
              <c:f>'Zn-Fe and Mg# curves'!$J$3:$J$4</c:f>
              <c:numCache>
                <c:formatCode>General</c:formatCode>
                <c:ptCount val="2"/>
                <c:pt idx="0">
                  <c:v>58.929583424637855</c:v>
                </c:pt>
                <c:pt idx="1">
                  <c:v>52.1108123105818</c:v>
                </c:pt>
              </c:numCache>
            </c:numRef>
          </c:xVal>
          <c:yVal>
            <c:numRef>
              <c:f>'Zn-Fe and Mg# curves'!$H$3:$H$4</c:f>
              <c:numCache>
                <c:formatCode>General</c:formatCode>
                <c:ptCount val="2"/>
                <c:pt idx="0">
                  <c:v>5.5808020409790302</c:v>
                </c:pt>
                <c:pt idx="1">
                  <c:v>8.3545770567786803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183872"/>
        <c:axId val="81184448"/>
      </c:scatterChart>
      <c:valAx>
        <c:axId val="81183872"/>
        <c:scaling>
          <c:orientation val="minMax"/>
          <c:min val="50"/>
        </c:scaling>
        <c:delete val="1"/>
        <c:axPos val="b"/>
        <c:numFmt formatCode="General" sourceLinked="1"/>
        <c:majorTickMark val="out"/>
        <c:minorTickMark val="none"/>
        <c:tickLblPos val="nextTo"/>
        <c:crossAx val="81184448"/>
        <c:crosses val="autoZero"/>
        <c:crossBetween val="midCat"/>
      </c:valAx>
      <c:valAx>
        <c:axId val="81184448"/>
        <c:scaling>
          <c:orientation val="minMax"/>
          <c:max val="12"/>
          <c:min val="2"/>
        </c:scaling>
        <c:delete val="0"/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800">
                    <a:solidFill>
                      <a:schemeClr val="tx1"/>
                    </a:solidFill>
                  </a:rPr>
                  <a:t>Zn/Fe ratio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  <a:prstDash val="solid"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81183872"/>
        <c:crossesAt val="30"/>
        <c:crossBetween val="midCat"/>
      </c:valAx>
      <c:spPr>
        <a:noFill/>
        <a:ln w="1905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4353607602921714"/>
          <c:y val="5.8801711699733583E-2"/>
          <c:w val="0.30127922034544402"/>
          <c:h val="0.31139048519497919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54520231878999"/>
          <c:y val="0.1672626652594156"/>
          <c:w val="0.76762552176742271"/>
          <c:h val="0.76875822009533457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DD0806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FractionatePT!$DC$17:$DC$983</c:f>
              <c:numCache>
                <c:formatCode>General</c:formatCode>
                <c:ptCount val="967"/>
                <c:pt idx="0">
                  <c:v>1440.7807093274259</c:v>
                </c:pt>
                <c:pt idx="1">
                  <c:v>1459.0938919645239</c:v>
                </c:pt>
                <c:pt idx="2">
                  <c:v>1423.3583136979591</c:v>
                </c:pt>
                <c:pt idx="3">
                  <c:v>1446.5961327538625</c:v>
                </c:pt>
                <c:pt idx="4">
                  <c:v>1429.9155317094078</c:v>
                </c:pt>
                <c:pt idx="5">
                  <c:v>1457.8704136486967</c:v>
                </c:pt>
                <c:pt idx="6">
                  <c:v>1474.7481348458741</c:v>
                </c:pt>
                <c:pt idx="9">
                  <c:v>1390.5414548093181</c:v>
                </c:pt>
                <c:pt idx="10">
                  <c:v>1451.6148862259799</c:v>
                </c:pt>
                <c:pt idx="11">
                  <c:v>1472.2317081538035</c:v>
                </c:pt>
                <c:pt idx="12">
                  <c:v>1472.9527284520814</c:v>
                </c:pt>
                <c:pt idx="13">
                  <c:v>1449.2613719505346</c:v>
                </c:pt>
                <c:pt idx="14">
                  <c:v>1463.889511955852</c:v>
                </c:pt>
                <c:pt idx="15">
                  <c:v>1412.134218773818</c:v>
                </c:pt>
                <c:pt idx="16">
                  <c:v>1471.6063346438577</c:v>
                </c:pt>
                <c:pt idx="17">
                  <c:v>1441.690781329879</c:v>
                </c:pt>
                <c:pt idx="18">
                  <c:v>1446.6379943005038</c:v>
                </c:pt>
                <c:pt idx="19">
                  <c:v>1478.8448790939256</c:v>
                </c:pt>
                <c:pt idx="20">
                  <c:v>1465.7761683144738</c:v>
                </c:pt>
                <c:pt idx="21">
                  <c:v>1483.5006225115708</c:v>
                </c:pt>
                <c:pt idx="23">
                  <c:v>1476.7974741394185</c:v>
                </c:pt>
                <c:pt idx="24">
                  <c:v>1464.9978111984158</c:v>
                </c:pt>
                <c:pt idx="25">
                  <c:v>1459.7728691315892</c:v>
                </c:pt>
                <c:pt idx="26">
                  <c:v>1489.7870968281095</c:v>
                </c:pt>
                <c:pt idx="27">
                  <c:v>1468.6591661295702</c:v>
                </c:pt>
                <c:pt idx="28">
                  <c:v>1474.1886556962654</c:v>
                </c:pt>
                <c:pt idx="29">
                  <c:v>1524.7642020520786</c:v>
                </c:pt>
                <c:pt idx="30">
                  <c:v>1518.1549227919195</c:v>
                </c:pt>
                <c:pt idx="31">
                  <c:v>1502.2351989619842</c:v>
                </c:pt>
                <c:pt idx="32">
                  <c:v>1501.0150250575139</c:v>
                </c:pt>
                <c:pt idx="33">
                  <c:v>1497.626580147381</c:v>
                </c:pt>
                <c:pt idx="34">
                  <c:v>1498.8576972193227</c:v>
                </c:pt>
                <c:pt idx="35">
                  <c:v>1442.1150391154206</c:v>
                </c:pt>
                <c:pt idx="36">
                  <c:v>1490.885686215712</c:v>
                </c:pt>
                <c:pt idx="38">
                  <c:v>1421.60657610095</c:v>
                </c:pt>
                <c:pt idx="39">
                  <c:v>1518.3028504377053</c:v>
                </c:pt>
                <c:pt idx="42">
                  <c:v>1490.7725376745934</c:v>
                </c:pt>
                <c:pt idx="44">
                  <c:v>1522.3454588521427</c:v>
                </c:pt>
                <c:pt idx="45">
                  <c:v>1482.0514781216907</c:v>
                </c:pt>
                <c:pt idx="46">
                  <c:v>1471.1539844762119</c:v>
                </c:pt>
                <c:pt idx="47">
                  <c:v>1509.343953575237</c:v>
                </c:pt>
                <c:pt idx="48">
                  <c:v>1506.4154612963291</c:v>
                </c:pt>
                <c:pt idx="49">
                  <c:v>1568.2177796780582</c:v>
                </c:pt>
                <c:pt idx="54">
                  <c:v>1480.6742708923637</c:v>
                </c:pt>
                <c:pt idx="55">
                  <c:v>1535.2195137412959</c:v>
                </c:pt>
                <c:pt idx="56">
                  <c:v>1514.4333036769717</c:v>
                </c:pt>
                <c:pt idx="57">
                  <c:v>1504.2020952816761</c:v>
                </c:pt>
                <c:pt idx="63">
                  <c:v>1543.7747938918769</c:v>
                </c:pt>
                <c:pt idx="68">
                  <c:v>1501.0507622957</c:v>
                </c:pt>
                <c:pt idx="69">
                  <c:v>1499.3824913545013</c:v>
                </c:pt>
                <c:pt idx="70">
                  <c:v>1471.9901438675613</c:v>
                </c:pt>
                <c:pt idx="72">
                  <c:v>1513.6787244018005</c:v>
                </c:pt>
                <c:pt idx="74">
                  <c:v>1484.1014820485566</c:v>
                </c:pt>
                <c:pt idx="75">
                  <c:v>1506.7050262723308</c:v>
                </c:pt>
                <c:pt idx="76">
                  <c:v>1500.6646316585172</c:v>
                </c:pt>
                <c:pt idx="77">
                  <c:v>1495.8105799279108</c:v>
                </c:pt>
                <c:pt idx="78">
                  <c:v>1476.1142871488785</c:v>
                </c:pt>
                <c:pt idx="79">
                  <c:v>1546.6554669909904</c:v>
                </c:pt>
                <c:pt idx="80">
                  <c:v>1483.6167348835068</c:v>
                </c:pt>
                <c:pt idx="81">
                  <c:v>1563.9351326542803</c:v>
                </c:pt>
                <c:pt idx="82">
                  <c:v>1552.4720696141983</c:v>
                </c:pt>
                <c:pt idx="86">
                  <c:v>1544.1196816965692</c:v>
                </c:pt>
                <c:pt idx="87">
                  <c:v>1554.2101522296962</c:v>
                </c:pt>
                <c:pt idx="88">
                  <c:v>1493.5880723931621</c:v>
                </c:pt>
                <c:pt idx="89">
                  <c:v>1507.7274013586068</c:v>
                </c:pt>
                <c:pt idx="90">
                  <c:v>1502.6323100064246</c:v>
                </c:pt>
              </c:numCache>
            </c:numRef>
          </c:xVal>
          <c:yVal>
            <c:numRef>
              <c:f>FractionatePT!$DD$17:$DD$983</c:f>
              <c:numCache>
                <c:formatCode>General</c:formatCode>
                <c:ptCount val="967"/>
                <c:pt idx="0">
                  <c:v>1.8891957017307492</c:v>
                </c:pt>
                <c:pt idx="1">
                  <c:v>2.4976003126768136</c:v>
                </c:pt>
                <c:pt idx="2">
                  <c:v>1.7722695796652046</c:v>
                </c:pt>
                <c:pt idx="3">
                  <c:v>2.1346924876424178</c:v>
                </c:pt>
                <c:pt idx="4">
                  <c:v>1.9760619648935989</c:v>
                </c:pt>
                <c:pt idx="5">
                  <c:v>2.1022266866333235</c:v>
                </c:pt>
                <c:pt idx="6">
                  <c:v>2.2904691132692028</c:v>
                </c:pt>
                <c:pt idx="9">
                  <c:v>1.6647265107170888</c:v>
                </c:pt>
                <c:pt idx="10">
                  <c:v>2.1250123044658902</c:v>
                </c:pt>
                <c:pt idx="11">
                  <c:v>2.275026798549753</c:v>
                </c:pt>
                <c:pt idx="12">
                  <c:v>2.2049860753831747</c:v>
                </c:pt>
                <c:pt idx="13">
                  <c:v>2.0276540312565658</c:v>
                </c:pt>
                <c:pt idx="14">
                  <c:v>2.1791164001866874</c:v>
                </c:pt>
                <c:pt idx="15">
                  <c:v>1.7589494413202749</c:v>
                </c:pt>
                <c:pt idx="16">
                  <c:v>2.3453865841499497</c:v>
                </c:pt>
                <c:pt idx="17">
                  <c:v>2.118459044100296</c:v>
                </c:pt>
                <c:pt idx="18">
                  <c:v>2.2953391625365227</c:v>
                </c:pt>
                <c:pt idx="19">
                  <c:v>2.5666529103318272</c:v>
                </c:pt>
                <c:pt idx="20">
                  <c:v>2.7281716698526517</c:v>
                </c:pt>
                <c:pt idx="21">
                  <c:v>2.2446079003613439</c:v>
                </c:pt>
                <c:pt idx="23">
                  <c:v>2.1903740402385652</c:v>
                </c:pt>
                <c:pt idx="24">
                  <c:v>2.7733406377309433</c:v>
                </c:pt>
                <c:pt idx="25">
                  <c:v>2.181441976571199</c:v>
                </c:pt>
                <c:pt idx="26">
                  <c:v>2.3834292868031124</c:v>
                </c:pt>
                <c:pt idx="27">
                  <c:v>2.2556589782567946</c:v>
                </c:pt>
                <c:pt idx="28">
                  <c:v>2.1540077564569429</c:v>
                </c:pt>
                <c:pt idx="29">
                  <c:v>3.2256448488564304</c:v>
                </c:pt>
                <c:pt idx="30">
                  <c:v>3.0243568604059496</c:v>
                </c:pt>
                <c:pt idx="31">
                  <c:v>2.6375224843177336</c:v>
                </c:pt>
                <c:pt idx="32">
                  <c:v>2.5819103116175195</c:v>
                </c:pt>
                <c:pt idx="33">
                  <c:v>2.7992809674972401</c:v>
                </c:pt>
                <c:pt idx="34">
                  <c:v>2.8697200307882706</c:v>
                </c:pt>
                <c:pt idx="35">
                  <c:v>1.720651992670224</c:v>
                </c:pt>
                <c:pt idx="36">
                  <c:v>2.7284955570017599</c:v>
                </c:pt>
                <c:pt idx="38">
                  <c:v>1.6237987977509305</c:v>
                </c:pt>
                <c:pt idx="39">
                  <c:v>2.7911232342561836</c:v>
                </c:pt>
                <c:pt idx="42">
                  <c:v>2.6790539979359536</c:v>
                </c:pt>
                <c:pt idx="44">
                  <c:v>2.8633711641807973</c:v>
                </c:pt>
                <c:pt idx="45">
                  <c:v>2.6397351902637434</c:v>
                </c:pt>
                <c:pt idx="46">
                  <c:v>2.6665065025881662</c:v>
                </c:pt>
                <c:pt idx="47">
                  <c:v>3.2548733451111369</c:v>
                </c:pt>
                <c:pt idx="48">
                  <c:v>2.8885919660880655</c:v>
                </c:pt>
                <c:pt idx="49">
                  <c:v>4.0550124335808384</c:v>
                </c:pt>
                <c:pt idx="54">
                  <c:v>2.419673087255648</c:v>
                </c:pt>
                <c:pt idx="55">
                  <c:v>3.5093332622672424</c:v>
                </c:pt>
                <c:pt idx="56">
                  <c:v>3.1578278450711528</c:v>
                </c:pt>
                <c:pt idx="57">
                  <c:v>2.9672530937225545</c:v>
                </c:pt>
                <c:pt idx="63">
                  <c:v>3.508036850084213</c:v>
                </c:pt>
                <c:pt idx="68">
                  <c:v>2.8325367845517655</c:v>
                </c:pt>
                <c:pt idx="69">
                  <c:v>2.9209514596478128</c:v>
                </c:pt>
                <c:pt idx="70">
                  <c:v>2.6288367007378763</c:v>
                </c:pt>
                <c:pt idx="72">
                  <c:v>2.821430054704412</c:v>
                </c:pt>
                <c:pt idx="74">
                  <c:v>2.8468020500209921</c:v>
                </c:pt>
                <c:pt idx="75">
                  <c:v>2.6401232515830708</c:v>
                </c:pt>
                <c:pt idx="76">
                  <c:v>2.4592464355424877</c:v>
                </c:pt>
                <c:pt idx="77">
                  <c:v>2.396891877083116</c:v>
                </c:pt>
                <c:pt idx="78">
                  <c:v>2.2566302686213526</c:v>
                </c:pt>
                <c:pt idx="79">
                  <c:v>3.9297179592497606</c:v>
                </c:pt>
                <c:pt idx="80">
                  <c:v>2.9144603402190858</c:v>
                </c:pt>
                <c:pt idx="81">
                  <c:v>3.9231691792426422</c:v>
                </c:pt>
                <c:pt idx="82">
                  <c:v>3.7514175040864077</c:v>
                </c:pt>
                <c:pt idx="86">
                  <c:v>3.5367789186231131</c:v>
                </c:pt>
                <c:pt idx="87">
                  <c:v>3.6480474536625032</c:v>
                </c:pt>
                <c:pt idx="88">
                  <c:v>3.1248475202212687</c:v>
                </c:pt>
                <c:pt idx="89">
                  <c:v>2.9706820002439507</c:v>
                </c:pt>
                <c:pt idx="90">
                  <c:v>2.9517516253336824</c:v>
                </c:pt>
              </c:numCache>
            </c:numRef>
          </c:yVal>
          <c:smooth val="0"/>
        </c:ser>
        <c:ser>
          <c:idx val="1"/>
          <c:order val="1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XX!$A$6:$A$39</c:f>
              <c:numCache>
                <c:formatCode>General</c:formatCode>
                <c:ptCount val="34"/>
                <c:pt idx="0">
                  <c:v>1085.7</c:v>
                </c:pt>
                <c:pt idx="1">
                  <c:v>1112.076</c:v>
                </c:pt>
                <c:pt idx="2">
                  <c:v>1138.0440000000001</c:v>
                </c:pt>
                <c:pt idx="3">
                  <c:v>1163.604</c:v>
                </c:pt>
                <c:pt idx="4">
                  <c:v>1188.7560000000001</c:v>
                </c:pt>
                <c:pt idx="5">
                  <c:v>1213.5</c:v>
                </c:pt>
                <c:pt idx="6">
                  <c:v>1237.836</c:v>
                </c:pt>
                <c:pt idx="7">
                  <c:v>1261.7640000000001</c:v>
                </c:pt>
                <c:pt idx="8">
                  <c:v>1285.2840000000001</c:v>
                </c:pt>
                <c:pt idx="9">
                  <c:v>1308.396</c:v>
                </c:pt>
                <c:pt idx="10">
                  <c:v>1331.1</c:v>
                </c:pt>
                <c:pt idx="11">
                  <c:v>1353.3960000000002</c:v>
                </c:pt>
                <c:pt idx="12">
                  <c:v>1375.2840000000001</c:v>
                </c:pt>
                <c:pt idx="13">
                  <c:v>1396.7640000000001</c:v>
                </c:pt>
                <c:pt idx="14">
                  <c:v>1417.8360000000002</c:v>
                </c:pt>
                <c:pt idx="15">
                  <c:v>1438.5</c:v>
                </c:pt>
                <c:pt idx="16">
                  <c:v>1458.7560000000001</c:v>
                </c:pt>
                <c:pt idx="17">
                  <c:v>1478.6040000000003</c:v>
                </c:pt>
                <c:pt idx="18">
                  <c:v>1498.0440000000003</c:v>
                </c:pt>
                <c:pt idx="19">
                  <c:v>1517.076</c:v>
                </c:pt>
                <c:pt idx="20">
                  <c:v>1535.7000000000003</c:v>
                </c:pt>
                <c:pt idx="21">
                  <c:v>1553.9160000000002</c:v>
                </c:pt>
                <c:pt idx="22">
                  <c:v>1571.7240000000002</c:v>
                </c:pt>
                <c:pt idx="23">
                  <c:v>1589.1240000000003</c:v>
                </c:pt>
                <c:pt idx="24">
                  <c:v>1606.1160000000002</c:v>
                </c:pt>
                <c:pt idx="25">
                  <c:v>1622.7000000000003</c:v>
                </c:pt>
                <c:pt idx="26">
                  <c:v>1638.8760000000002</c:v>
                </c:pt>
                <c:pt idx="27">
                  <c:v>1654.6440000000002</c:v>
                </c:pt>
                <c:pt idx="28">
                  <c:v>1670.0040000000004</c:v>
                </c:pt>
                <c:pt idx="29">
                  <c:v>1684.9560000000004</c:v>
                </c:pt>
                <c:pt idx="30">
                  <c:v>1699.5000000000005</c:v>
                </c:pt>
                <c:pt idx="31">
                  <c:v>1713.6360000000002</c:v>
                </c:pt>
                <c:pt idx="32">
                  <c:v>1727.3640000000003</c:v>
                </c:pt>
                <c:pt idx="33">
                  <c:v>1740.6840000000002</c:v>
                </c:pt>
              </c:numCache>
            </c:numRef>
          </c:xVal>
          <c:yVal>
            <c:numRef>
              <c:f>XX!$B$6:$B$39</c:f>
              <c:numCache>
                <c:formatCode>General</c:formatCode>
                <c:ptCount val="34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  <c:pt idx="21">
                  <c:v>4.2000000000000011</c:v>
                </c:pt>
                <c:pt idx="22">
                  <c:v>4.4000000000000012</c:v>
                </c:pt>
                <c:pt idx="23">
                  <c:v>4.6000000000000014</c:v>
                </c:pt>
                <c:pt idx="24">
                  <c:v>4.8000000000000016</c:v>
                </c:pt>
                <c:pt idx="25">
                  <c:v>5.0000000000000018</c:v>
                </c:pt>
                <c:pt idx="26">
                  <c:v>5.200000000000002</c:v>
                </c:pt>
                <c:pt idx="27">
                  <c:v>5.4000000000000021</c:v>
                </c:pt>
                <c:pt idx="28">
                  <c:v>5.6000000000000023</c:v>
                </c:pt>
                <c:pt idx="29">
                  <c:v>5.8000000000000025</c:v>
                </c:pt>
                <c:pt idx="30">
                  <c:v>6.0000000000000027</c:v>
                </c:pt>
                <c:pt idx="31">
                  <c:v>6.2000000000000028</c:v>
                </c:pt>
                <c:pt idx="32">
                  <c:v>6.400000000000003</c:v>
                </c:pt>
                <c:pt idx="33">
                  <c:v>6.6000000000000032</c:v>
                </c:pt>
              </c:numCache>
            </c:numRef>
          </c:yVal>
          <c:smooth val="0"/>
        </c:ser>
        <c:ser>
          <c:idx val="2"/>
          <c:order val="2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XX!$F$6:$F$39</c:f>
              <c:numCache>
                <c:formatCode>General</c:formatCode>
                <c:ptCount val="34"/>
                <c:pt idx="0">
                  <c:v>1780</c:v>
                </c:pt>
                <c:pt idx="1">
                  <c:v>1788.6</c:v>
                </c:pt>
                <c:pt idx="2">
                  <c:v>1797.2</c:v>
                </c:pt>
                <c:pt idx="3">
                  <c:v>1805.8</c:v>
                </c:pt>
                <c:pt idx="4">
                  <c:v>1814.4</c:v>
                </c:pt>
                <c:pt idx="5">
                  <c:v>1823</c:v>
                </c:pt>
                <c:pt idx="6">
                  <c:v>1831.6</c:v>
                </c:pt>
                <c:pt idx="7">
                  <c:v>1840.2</c:v>
                </c:pt>
                <c:pt idx="8">
                  <c:v>1848.8</c:v>
                </c:pt>
                <c:pt idx="9">
                  <c:v>1857.4</c:v>
                </c:pt>
                <c:pt idx="10">
                  <c:v>1866</c:v>
                </c:pt>
                <c:pt idx="11">
                  <c:v>1874.6</c:v>
                </c:pt>
                <c:pt idx="12">
                  <c:v>1883.2</c:v>
                </c:pt>
                <c:pt idx="13">
                  <c:v>1891.8</c:v>
                </c:pt>
                <c:pt idx="14">
                  <c:v>1900.4</c:v>
                </c:pt>
                <c:pt idx="15">
                  <c:v>1909</c:v>
                </c:pt>
                <c:pt idx="16">
                  <c:v>1917.6</c:v>
                </c:pt>
                <c:pt idx="17">
                  <c:v>1926.2</c:v>
                </c:pt>
                <c:pt idx="18">
                  <c:v>1934.8</c:v>
                </c:pt>
                <c:pt idx="19">
                  <c:v>1943.4</c:v>
                </c:pt>
                <c:pt idx="20">
                  <c:v>1952</c:v>
                </c:pt>
                <c:pt idx="21">
                  <c:v>1960.6</c:v>
                </c:pt>
                <c:pt idx="22">
                  <c:v>1969.2</c:v>
                </c:pt>
                <c:pt idx="23">
                  <c:v>1977.8</c:v>
                </c:pt>
                <c:pt idx="24">
                  <c:v>1986.4</c:v>
                </c:pt>
                <c:pt idx="25">
                  <c:v>1995</c:v>
                </c:pt>
                <c:pt idx="26">
                  <c:v>2003.6</c:v>
                </c:pt>
                <c:pt idx="27">
                  <c:v>2012.2</c:v>
                </c:pt>
                <c:pt idx="28">
                  <c:v>2020.8</c:v>
                </c:pt>
                <c:pt idx="29">
                  <c:v>2029.4</c:v>
                </c:pt>
                <c:pt idx="30">
                  <c:v>2038</c:v>
                </c:pt>
                <c:pt idx="31">
                  <c:v>2046.6</c:v>
                </c:pt>
                <c:pt idx="32">
                  <c:v>2055.1999999999998</c:v>
                </c:pt>
                <c:pt idx="33">
                  <c:v>2063.8000000000002</c:v>
                </c:pt>
              </c:numCache>
            </c:numRef>
          </c:xVal>
          <c:yVal>
            <c:numRef>
              <c:f>XX!$G$6:$G$39</c:f>
              <c:numCache>
                <c:formatCode>General</c:formatCode>
                <c:ptCount val="34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  <c:pt idx="21">
                  <c:v>4.2000000000000011</c:v>
                </c:pt>
                <c:pt idx="22">
                  <c:v>4.4000000000000012</c:v>
                </c:pt>
                <c:pt idx="23">
                  <c:v>4.6000000000000014</c:v>
                </c:pt>
                <c:pt idx="24">
                  <c:v>4.8000000000000016</c:v>
                </c:pt>
                <c:pt idx="25">
                  <c:v>5.0000000000000018</c:v>
                </c:pt>
                <c:pt idx="26">
                  <c:v>5.200000000000002</c:v>
                </c:pt>
                <c:pt idx="27">
                  <c:v>5.4000000000000021</c:v>
                </c:pt>
                <c:pt idx="28">
                  <c:v>5.6000000000000023</c:v>
                </c:pt>
                <c:pt idx="29">
                  <c:v>5.8000000000000025</c:v>
                </c:pt>
                <c:pt idx="30">
                  <c:v>6.0000000000000027</c:v>
                </c:pt>
                <c:pt idx="31">
                  <c:v>6.2000000000000028</c:v>
                </c:pt>
                <c:pt idx="32">
                  <c:v>6.400000000000003</c:v>
                </c:pt>
                <c:pt idx="33">
                  <c:v>6.6000000000000032</c:v>
                </c:pt>
              </c:numCache>
            </c:numRef>
          </c:yVal>
          <c:smooth val="0"/>
        </c:ser>
        <c:ser>
          <c:idx val="0"/>
          <c:order val="3"/>
          <c:spPr>
            <a:ln w="3175">
              <a:solidFill>
                <a:srgbClr val="969696"/>
              </a:solidFill>
              <a:prstDash val="solid"/>
            </a:ln>
          </c:spPr>
          <c:marker>
            <c:symbol val="none"/>
          </c:marker>
          <c:xVal>
            <c:numRef>
              <c:f>XX!$K$6:$K$39</c:f>
              <c:numCache>
                <c:formatCode>General</c:formatCode>
                <c:ptCount val="34"/>
                <c:pt idx="0">
                  <c:v>1300</c:v>
                </c:pt>
                <c:pt idx="1">
                  <c:v>1301.8540235252046</c:v>
                </c:pt>
                <c:pt idx="2">
                  <c:v>1303.7106912067416</c:v>
                </c:pt>
                <c:pt idx="3">
                  <c:v>1305.5700068156325</c:v>
                </c:pt>
                <c:pt idx="4">
                  <c:v>1307.431974128277</c:v>
                </c:pt>
                <c:pt idx="5">
                  <c:v>1309.2965969264606</c:v>
                </c:pt>
                <c:pt idx="6">
                  <c:v>1311.1638789973622</c:v>
                </c:pt>
                <c:pt idx="7">
                  <c:v>1313.0338241335619</c:v>
                </c:pt>
                <c:pt idx="8">
                  <c:v>1314.9064361330488</c:v>
                </c:pt>
                <c:pt idx="9">
                  <c:v>1316.7817187992287</c:v>
                </c:pt>
                <c:pt idx="10">
                  <c:v>1318.6596759409313</c:v>
                </c:pt>
                <c:pt idx="11">
                  <c:v>1320.5403113724183</c:v>
                </c:pt>
                <c:pt idx="12">
                  <c:v>1322.4236289133917</c:v>
                </c:pt>
                <c:pt idx="13">
                  <c:v>1324.3096323890011</c:v>
                </c:pt>
                <c:pt idx="14">
                  <c:v>1326.1983256298504</c:v>
                </c:pt>
                <c:pt idx="15">
                  <c:v>1328.0897124720079</c:v>
                </c:pt>
                <c:pt idx="16">
                  <c:v>1329.9837967570122</c:v>
                </c:pt>
                <c:pt idx="17">
                  <c:v>1331.8805823318803</c:v>
                </c:pt>
                <c:pt idx="18">
                  <c:v>1333.780073049116</c:v>
                </c:pt>
                <c:pt idx="19">
                  <c:v>1335.6822727667179</c:v>
                </c:pt>
                <c:pt idx="20">
                  <c:v>1337.5871853481856</c:v>
                </c:pt>
                <c:pt idx="21">
                  <c:v>1339.4948146625302</c:v>
                </c:pt>
                <c:pt idx="22">
                  <c:v>1341.4051645842796</c:v>
                </c:pt>
                <c:pt idx="23">
                  <c:v>1343.3182389934875</c:v>
                </c:pt>
                <c:pt idx="24">
                  <c:v>1345.2340417757416</c:v>
                </c:pt>
                <c:pt idx="25">
                  <c:v>1347.1525768221711</c:v>
                </c:pt>
                <c:pt idx="26">
                  <c:v>1349.0738480294544</c:v>
                </c:pt>
                <c:pt idx="27">
                  <c:v>1350.9978592998277</c:v>
                </c:pt>
                <c:pt idx="28">
                  <c:v>1352.9246145410916</c:v>
                </c:pt>
                <c:pt idx="29">
                  <c:v>1354.8541176666206</c:v>
                </c:pt>
                <c:pt idx="30">
                  <c:v>1356.78637259537</c:v>
                </c:pt>
                <c:pt idx="31">
                  <c:v>1358.7213832518844</c:v>
                </c:pt>
                <c:pt idx="32">
                  <c:v>1360.6591535663056</c:v>
                </c:pt>
                <c:pt idx="33">
                  <c:v>1362.5996874743803</c:v>
                </c:pt>
              </c:numCache>
            </c:numRef>
          </c:xVal>
          <c:yVal>
            <c:numRef>
              <c:f>XX!$O$6:$O$39</c:f>
              <c:numCache>
                <c:formatCode>General</c:formatCode>
                <c:ptCount val="34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  <c:pt idx="21">
                  <c:v>4.2000000000000011</c:v>
                </c:pt>
                <c:pt idx="22">
                  <c:v>4.4000000000000012</c:v>
                </c:pt>
                <c:pt idx="23">
                  <c:v>4.6000000000000014</c:v>
                </c:pt>
                <c:pt idx="24">
                  <c:v>4.8000000000000016</c:v>
                </c:pt>
                <c:pt idx="25">
                  <c:v>5.0000000000000018</c:v>
                </c:pt>
                <c:pt idx="26">
                  <c:v>5.200000000000002</c:v>
                </c:pt>
                <c:pt idx="27">
                  <c:v>5.4000000000000021</c:v>
                </c:pt>
                <c:pt idx="28">
                  <c:v>5.6000000000000023</c:v>
                </c:pt>
                <c:pt idx="29">
                  <c:v>5.8000000000000025</c:v>
                </c:pt>
                <c:pt idx="30">
                  <c:v>6.0000000000000027</c:v>
                </c:pt>
                <c:pt idx="31">
                  <c:v>6.2000000000000028</c:v>
                </c:pt>
                <c:pt idx="32">
                  <c:v>6.400000000000003</c:v>
                </c:pt>
                <c:pt idx="33">
                  <c:v>6.6000000000000032</c:v>
                </c:pt>
              </c:numCache>
            </c:numRef>
          </c:yVal>
          <c:smooth val="0"/>
        </c:ser>
        <c:ser>
          <c:idx val="1"/>
          <c:order val="4"/>
          <c:spPr>
            <a:ln w="3175">
              <a:solidFill>
                <a:srgbClr val="969696"/>
              </a:solidFill>
              <a:prstDash val="solid"/>
            </a:ln>
          </c:spPr>
          <c:marker>
            <c:symbol val="none"/>
          </c:marker>
          <c:xVal>
            <c:numRef>
              <c:f>XX!$L$6:$L$39</c:f>
              <c:numCache>
                <c:formatCode>General</c:formatCode>
                <c:ptCount val="34"/>
                <c:pt idx="0">
                  <c:v>1400</c:v>
                </c:pt>
                <c:pt idx="1">
                  <c:v>1401.9966407194511</c:v>
                </c:pt>
                <c:pt idx="2">
                  <c:v>1403.9961289918756</c:v>
                </c:pt>
                <c:pt idx="3">
                  <c:v>1405.9984688783734</c:v>
                </c:pt>
                <c:pt idx="4">
                  <c:v>1408.0036644458369</c:v>
                </c:pt>
                <c:pt idx="5">
                  <c:v>1410.0117197669576</c:v>
                </c:pt>
                <c:pt idx="6">
                  <c:v>1412.0226389202362</c:v>
                </c:pt>
                <c:pt idx="7">
                  <c:v>1414.0364259899898</c:v>
                </c:pt>
                <c:pt idx="8">
                  <c:v>1416.0530850663602</c:v>
                </c:pt>
                <c:pt idx="9">
                  <c:v>1418.0726202453232</c:v>
                </c:pt>
                <c:pt idx="10">
                  <c:v>1420.0950356286951</c:v>
                </c:pt>
                <c:pt idx="11">
                  <c:v>1422.1203353241426</c:v>
                </c:pt>
                <c:pt idx="12">
                  <c:v>1424.1485234451911</c:v>
                </c:pt>
                <c:pt idx="13">
                  <c:v>1426.1796041112318</c:v>
                </c:pt>
                <c:pt idx="14">
                  <c:v>1428.2135814475312</c:v>
                </c:pt>
                <c:pt idx="15">
                  <c:v>1430.2504595852392</c:v>
                </c:pt>
                <c:pt idx="16">
                  <c:v>1432.2902426613978</c:v>
                </c:pt>
                <c:pt idx="17">
                  <c:v>1434.3329348189482</c:v>
                </c:pt>
                <c:pt idx="18">
                  <c:v>1436.3785402067404</c:v>
                </c:pt>
                <c:pt idx="19">
                  <c:v>1438.4270629795424</c:v>
                </c:pt>
                <c:pt idx="20">
                  <c:v>1440.4785072980462</c:v>
                </c:pt>
                <c:pt idx="21">
                  <c:v>1442.5328773288786</c:v>
                </c:pt>
                <c:pt idx="22">
                  <c:v>1444.5901772446089</c:v>
                </c:pt>
                <c:pt idx="23">
                  <c:v>1446.6504112237558</c:v>
                </c:pt>
                <c:pt idx="24">
                  <c:v>1448.7135834507985</c:v>
                </c:pt>
                <c:pt idx="25">
                  <c:v>1450.7796981161844</c:v>
                </c:pt>
                <c:pt idx="26">
                  <c:v>1452.8487594163355</c:v>
                </c:pt>
                <c:pt idx="27">
                  <c:v>1454.9207715536606</c:v>
                </c:pt>
                <c:pt idx="28">
                  <c:v>1456.99573873656</c:v>
                </c:pt>
                <c:pt idx="29">
                  <c:v>1459.0736651794375</c:v>
                </c:pt>
                <c:pt idx="30">
                  <c:v>1461.1545551027061</c:v>
                </c:pt>
                <c:pt idx="31">
                  <c:v>1463.2384127327987</c:v>
                </c:pt>
                <c:pt idx="32">
                  <c:v>1465.3252423021754</c:v>
                </c:pt>
                <c:pt idx="33">
                  <c:v>1467.4150480493327</c:v>
                </c:pt>
              </c:numCache>
            </c:numRef>
          </c:xVal>
          <c:yVal>
            <c:numRef>
              <c:f>XX!$O$6:$O$39</c:f>
              <c:numCache>
                <c:formatCode>General</c:formatCode>
                <c:ptCount val="34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  <c:pt idx="21">
                  <c:v>4.2000000000000011</c:v>
                </c:pt>
                <c:pt idx="22">
                  <c:v>4.4000000000000012</c:v>
                </c:pt>
                <c:pt idx="23">
                  <c:v>4.6000000000000014</c:v>
                </c:pt>
                <c:pt idx="24">
                  <c:v>4.8000000000000016</c:v>
                </c:pt>
                <c:pt idx="25">
                  <c:v>5.0000000000000018</c:v>
                </c:pt>
                <c:pt idx="26">
                  <c:v>5.200000000000002</c:v>
                </c:pt>
                <c:pt idx="27">
                  <c:v>5.4000000000000021</c:v>
                </c:pt>
                <c:pt idx="28">
                  <c:v>5.6000000000000023</c:v>
                </c:pt>
                <c:pt idx="29">
                  <c:v>5.8000000000000025</c:v>
                </c:pt>
                <c:pt idx="30">
                  <c:v>6.0000000000000027</c:v>
                </c:pt>
                <c:pt idx="31">
                  <c:v>6.2000000000000028</c:v>
                </c:pt>
                <c:pt idx="32">
                  <c:v>6.400000000000003</c:v>
                </c:pt>
                <c:pt idx="33">
                  <c:v>6.6000000000000032</c:v>
                </c:pt>
              </c:numCache>
            </c:numRef>
          </c:yVal>
          <c:smooth val="0"/>
        </c:ser>
        <c:ser>
          <c:idx val="2"/>
          <c:order val="5"/>
          <c:spPr>
            <a:ln w="3175">
              <a:solidFill>
                <a:srgbClr val="969696"/>
              </a:solidFill>
              <a:prstDash val="solid"/>
            </a:ln>
          </c:spPr>
          <c:marker>
            <c:symbol val="none"/>
          </c:marker>
          <c:xVal>
            <c:numRef>
              <c:f>XX!$M$6:$M$39</c:f>
              <c:numCache>
                <c:formatCode>General</c:formatCode>
                <c:ptCount val="34"/>
                <c:pt idx="0">
                  <c:v>1500</c:v>
                </c:pt>
                <c:pt idx="1">
                  <c:v>1502.1392579136975</c:v>
                </c:pt>
                <c:pt idx="2">
                  <c:v>1504.2815667770096</c:v>
                </c:pt>
                <c:pt idx="3">
                  <c:v>1506.4269309411145</c:v>
                </c:pt>
                <c:pt idx="4">
                  <c:v>1508.5753547633965</c:v>
                </c:pt>
                <c:pt idx="5">
                  <c:v>1510.7268426074545</c:v>
                </c:pt>
                <c:pt idx="6">
                  <c:v>1512.8813988431102</c:v>
                </c:pt>
                <c:pt idx="7">
                  <c:v>1515.0390278464176</c:v>
                </c:pt>
                <c:pt idx="8">
                  <c:v>1517.1997339996717</c:v>
                </c:pt>
                <c:pt idx="9">
                  <c:v>1519.3635216914176</c:v>
                </c:pt>
                <c:pt idx="10">
                  <c:v>1521.5303953164591</c:v>
                </c:pt>
                <c:pt idx="11">
                  <c:v>1523.7003592758672</c:v>
                </c:pt>
                <c:pt idx="12">
                  <c:v>1525.8734179769904</c:v>
                </c:pt>
                <c:pt idx="13">
                  <c:v>1528.0495758334628</c:v>
                </c:pt>
                <c:pt idx="14">
                  <c:v>1530.2288372652122</c:v>
                </c:pt>
                <c:pt idx="15">
                  <c:v>1532.4112066984706</c:v>
                </c:pt>
                <c:pt idx="16">
                  <c:v>1534.5966885657833</c:v>
                </c:pt>
                <c:pt idx="17">
                  <c:v>1536.7852873060158</c:v>
                </c:pt>
                <c:pt idx="18">
                  <c:v>1538.9770073643647</c:v>
                </c:pt>
                <c:pt idx="19">
                  <c:v>1541.1718531923668</c:v>
                </c:pt>
                <c:pt idx="20">
                  <c:v>1543.3698292479066</c:v>
                </c:pt>
                <c:pt idx="21">
                  <c:v>1545.570939995227</c:v>
                </c:pt>
                <c:pt idx="22">
                  <c:v>1547.7751899049381</c:v>
                </c:pt>
                <c:pt idx="23">
                  <c:v>1549.9825834540241</c:v>
                </c:pt>
                <c:pt idx="24">
                  <c:v>1552.1931251258557</c:v>
                </c:pt>
                <c:pt idx="25">
                  <c:v>1554.4068194101976</c:v>
                </c:pt>
                <c:pt idx="26">
                  <c:v>1556.6236708032166</c:v>
                </c:pt>
                <c:pt idx="27">
                  <c:v>1558.8436838074936</c:v>
                </c:pt>
                <c:pt idx="28">
                  <c:v>1561.0668629320287</c:v>
                </c:pt>
                <c:pt idx="29">
                  <c:v>1563.2932126922544</c:v>
                </c:pt>
                <c:pt idx="30">
                  <c:v>1565.5227376100422</c:v>
                </c:pt>
                <c:pt idx="31">
                  <c:v>1567.755442213713</c:v>
                </c:pt>
                <c:pt idx="32">
                  <c:v>1569.991331038045</c:v>
                </c:pt>
                <c:pt idx="33">
                  <c:v>1572.230408624285</c:v>
                </c:pt>
              </c:numCache>
            </c:numRef>
          </c:xVal>
          <c:yVal>
            <c:numRef>
              <c:f>XX!$O$6:$O$39</c:f>
              <c:numCache>
                <c:formatCode>General</c:formatCode>
                <c:ptCount val="34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  <c:pt idx="21">
                  <c:v>4.2000000000000011</c:v>
                </c:pt>
                <c:pt idx="22">
                  <c:v>4.4000000000000012</c:v>
                </c:pt>
                <c:pt idx="23">
                  <c:v>4.6000000000000014</c:v>
                </c:pt>
                <c:pt idx="24">
                  <c:v>4.8000000000000016</c:v>
                </c:pt>
                <c:pt idx="25">
                  <c:v>5.0000000000000018</c:v>
                </c:pt>
                <c:pt idx="26">
                  <c:v>5.200000000000002</c:v>
                </c:pt>
                <c:pt idx="27">
                  <c:v>5.4000000000000021</c:v>
                </c:pt>
                <c:pt idx="28">
                  <c:v>5.6000000000000023</c:v>
                </c:pt>
                <c:pt idx="29">
                  <c:v>5.8000000000000025</c:v>
                </c:pt>
                <c:pt idx="30">
                  <c:v>6.0000000000000027</c:v>
                </c:pt>
                <c:pt idx="31">
                  <c:v>6.2000000000000028</c:v>
                </c:pt>
                <c:pt idx="32">
                  <c:v>6.400000000000003</c:v>
                </c:pt>
                <c:pt idx="33">
                  <c:v>6.6000000000000032</c:v>
                </c:pt>
              </c:numCache>
            </c:numRef>
          </c:yVal>
          <c:smooth val="0"/>
        </c:ser>
        <c:ser>
          <c:idx val="3"/>
          <c:order val="6"/>
          <c:spPr>
            <a:ln w="3175">
              <a:solidFill>
                <a:srgbClr val="969696"/>
              </a:solidFill>
              <a:prstDash val="solid"/>
            </a:ln>
          </c:spPr>
          <c:marker>
            <c:symbol val="none"/>
          </c:marker>
          <c:xVal>
            <c:numRef>
              <c:f>XX!$N$6:$N$39</c:f>
              <c:numCache>
                <c:formatCode>General</c:formatCode>
                <c:ptCount val="34"/>
                <c:pt idx="0">
                  <c:v>1600</c:v>
                </c:pt>
                <c:pt idx="1">
                  <c:v>1602.2818751079442</c:v>
                </c:pt>
                <c:pt idx="2">
                  <c:v>1604.5670045621434</c:v>
                </c:pt>
                <c:pt idx="3">
                  <c:v>1606.8553930038554</c:v>
                </c:pt>
                <c:pt idx="4">
                  <c:v>1609.1470450809563</c:v>
                </c:pt>
                <c:pt idx="5">
                  <c:v>1611.4419654479516</c:v>
                </c:pt>
                <c:pt idx="6">
                  <c:v>1613.7401587659842</c:v>
                </c:pt>
                <c:pt idx="7">
                  <c:v>1616.0416297028455</c:v>
                </c:pt>
                <c:pt idx="8">
                  <c:v>1618.346382932983</c:v>
                </c:pt>
                <c:pt idx="9">
                  <c:v>1620.6544231375124</c:v>
                </c:pt>
                <c:pt idx="10">
                  <c:v>1622.965755004223</c:v>
                </c:pt>
                <c:pt idx="11">
                  <c:v>1625.2803832275915</c:v>
                </c:pt>
                <c:pt idx="12">
                  <c:v>1627.5983125087898</c:v>
                </c:pt>
                <c:pt idx="13">
                  <c:v>1629.9195475556935</c:v>
                </c:pt>
                <c:pt idx="14">
                  <c:v>1632.244093082893</c:v>
                </c:pt>
                <c:pt idx="15">
                  <c:v>1634.5719538117021</c:v>
                </c:pt>
                <c:pt idx="16">
                  <c:v>1636.9031344701689</c:v>
                </c:pt>
                <c:pt idx="17">
                  <c:v>1639.2376397930836</c:v>
                </c:pt>
                <c:pt idx="18">
                  <c:v>1641.575474521989</c:v>
                </c:pt>
                <c:pt idx="19">
                  <c:v>1643.9166434051913</c:v>
                </c:pt>
                <c:pt idx="20">
                  <c:v>1646.261151197767</c:v>
                </c:pt>
                <c:pt idx="21">
                  <c:v>1648.6090026615757</c:v>
                </c:pt>
                <c:pt idx="22">
                  <c:v>1650.9602025652673</c:v>
                </c:pt>
                <c:pt idx="23">
                  <c:v>1653.3147556842923</c:v>
                </c:pt>
                <c:pt idx="24">
                  <c:v>1655.6726668009126</c:v>
                </c:pt>
                <c:pt idx="25">
                  <c:v>1658.0339407042106</c:v>
                </c:pt>
                <c:pt idx="26">
                  <c:v>1660.3985821900978</c:v>
                </c:pt>
                <c:pt idx="27">
                  <c:v>1662.7665960613265</c:v>
                </c:pt>
                <c:pt idx="28">
                  <c:v>1665.1379871274974</c:v>
                </c:pt>
                <c:pt idx="29">
                  <c:v>1667.5127602050716</c:v>
                </c:pt>
                <c:pt idx="30">
                  <c:v>1669.8909201173783</c:v>
                </c:pt>
                <c:pt idx="31">
                  <c:v>1672.272471694627</c:v>
                </c:pt>
                <c:pt idx="32">
                  <c:v>1674.6574197739146</c:v>
                </c:pt>
                <c:pt idx="33">
                  <c:v>1677.0457691992374</c:v>
                </c:pt>
              </c:numCache>
            </c:numRef>
          </c:xVal>
          <c:yVal>
            <c:numRef>
              <c:f>XX!$O$6:$O$39</c:f>
              <c:numCache>
                <c:formatCode>General</c:formatCode>
                <c:ptCount val="34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  <c:pt idx="21">
                  <c:v>4.2000000000000011</c:v>
                </c:pt>
                <c:pt idx="22">
                  <c:v>4.4000000000000012</c:v>
                </c:pt>
                <c:pt idx="23">
                  <c:v>4.6000000000000014</c:v>
                </c:pt>
                <c:pt idx="24">
                  <c:v>4.8000000000000016</c:v>
                </c:pt>
                <c:pt idx="25">
                  <c:v>5.0000000000000018</c:v>
                </c:pt>
                <c:pt idx="26">
                  <c:v>5.200000000000002</c:v>
                </c:pt>
                <c:pt idx="27">
                  <c:v>5.4000000000000021</c:v>
                </c:pt>
                <c:pt idx="28">
                  <c:v>5.6000000000000023</c:v>
                </c:pt>
                <c:pt idx="29">
                  <c:v>5.8000000000000025</c:v>
                </c:pt>
                <c:pt idx="30">
                  <c:v>6.0000000000000027</c:v>
                </c:pt>
                <c:pt idx="31">
                  <c:v>6.2000000000000028</c:v>
                </c:pt>
                <c:pt idx="32">
                  <c:v>6.400000000000003</c:v>
                </c:pt>
                <c:pt idx="33">
                  <c:v>6.6000000000000032</c:v>
                </c:pt>
              </c:numCache>
            </c:numRef>
          </c:yVal>
          <c:smooth val="0"/>
        </c:ser>
        <c:ser>
          <c:idx val="0"/>
          <c:order val="7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CC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#REF!$CV$17:$CV$995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#REF!$CW$17:$CW$995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</c:ser>
        <c:ser>
          <c:idx val="0"/>
          <c:order val="8"/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FCF305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#REF!$CV$17:$CV$1007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#REF!$CW$17:$CW$1007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186176"/>
        <c:axId val="81186752"/>
      </c:scatterChart>
      <c:valAx>
        <c:axId val="81186176"/>
        <c:scaling>
          <c:orientation val="minMax"/>
          <c:max val="1900"/>
          <c:min val="1000"/>
        </c:scaling>
        <c:delete val="0"/>
        <c:axPos val="t"/>
        <c:title>
          <c:tx>
            <c:rich>
              <a:bodyPr/>
              <a:lstStyle/>
              <a:p>
                <a:pPr>
                  <a:defRPr sz="1400" b="0">
                    <a:latin typeface="Calibri" pitchFamily="34" charset="0"/>
                    <a:cs typeface="Calibri" pitchFamily="34" charset="0"/>
                  </a:defRPr>
                </a:pPr>
                <a:r>
                  <a:rPr lang="en-US" sz="1400" b="0" dirty="0" smtClean="0">
                    <a:latin typeface="Calibri" pitchFamily="34" charset="0"/>
                    <a:cs typeface="Calibri" pitchFamily="34" charset="0"/>
                  </a:rPr>
                  <a:t>Temperature</a:t>
                </a:r>
                <a:r>
                  <a:rPr lang="en-US" sz="1400" b="0" baseline="0" dirty="0" smtClean="0">
                    <a:latin typeface="Calibri" pitchFamily="34" charset="0"/>
                    <a:cs typeface="Calibri" pitchFamily="34" charset="0"/>
                  </a:rPr>
                  <a:t> (C)</a:t>
                </a:r>
              </a:p>
            </c:rich>
          </c:tx>
          <c:layout>
            <c:manualLayout>
              <c:xMode val="edge"/>
              <c:yMode val="edge"/>
              <c:x val="0.4299051097497103"/>
              <c:y val="5.6010944771568594E-2"/>
            </c:manualLayout>
          </c:layout>
          <c:overlay val="0"/>
        </c:title>
        <c:numFmt formatCode="General" sourceLinked="1"/>
        <c:majorTickMark val="out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 pitchFamily="34" charset="0"/>
                <a:ea typeface="Arial"/>
                <a:cs typeface="Calibri" pitchFamily="34" charset="0"/>
              </a:defRPr>
            </a:pPr>
            <a:endParaRPr lang="en-US"/>
          </a:p>
        </c:txPr>
        <c:crossAx val="81186752"/>
        <c:crosses val="autoZero"/>
        <c:crossBetween val="midCat"/>
        <c:majorUnit val="100"/>
      </c:valAx>
      <c:valAx>
        <c:axId val="81186752"/>
        <c:scaling>
          <c:orientation val="maxMin"/>
          <c:max val="6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>
                    <a:latin typeface="Calibri" pitchFamily="34" charset="0"/>
                    <a:cs typeface="Calibri" pitchFamily="34" charset="0"/>
                  </a:defRPr>
                </a:pPr>
                <a:r>
                  <a:rPr lang="en-US" sz="1400" dirty="0" smtClean="0">
                    <a:latin typeface="Calibri" pitchFamily="34" charset="0"/>
                    <a:cs typeface="Calibri" pitchFamily="34" charset="0"/>
                  </a:rPr>
                  <a:t>Pressure (</a:t>
                </a:r>
                <a:r>
                  <a:rPr lang="en-US" sz="1400" dirty="0" err="1" smtClean="0">
                    <a:latin typeface="Calibri" pitchFamily="34" charset="0"/>
                    <a:cs typeface="Calibri" pitchFamily="34" charset="0"/>
                  </a:rPr>
                  <a:t>Gpa</a:t>
                </a:r>
                <a:r>
                  <a:rPr lang="en-US" sz="1400" dirty="0" smtClean="0">
                    <a:latin typeface="Calibri" pitchFamily="34" charset="0"/>
                    <a:cs typeface="Calibri" pitchFamily="34" charset="0"/>
                  </a:rPr>
                  <a:t>)</a:t>
                </a:r>
              </a:p>
              <a:p>
                <a:pPr>
                  <a:defRPr sz="1400">
                    <a:latin typeface="Calibri" pitchFamily="34" charset="0"/>
                    <a:cs typeface="Calibri" pitchFamily="34" charset="0"/>
                  </a:defRPr>
                </a:pPr>
                <a:r>
                  <a:rPr lang="en-US" sz="1400" dirty="0" smtClean="0">
                    <a:latin typeface="Calibri" pitchFamily="34" charset="0"/>
                    <a:cs typeface="Calibri" pitchFamily="34" charset="0"/>
                  </a:rPr>
                  <a:t>(Depth)</a:t>
                </a:r>
                <a:endParaRPr lang="en-US" sz="1400" dirty="0">
                  <a:latin typeface="Calibri" pitchFamily="34" charset="0"/>
                  <a:cs typeface="Calibri" pitchFamily="34" charset="0"/>
                </a:endParaRP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 pitchFamily="34" charset="0"/>
                <a:ea typeface="Arial"/>
                <a:cs typeface="Calibri" pitchFamily="34" charset="0"/>
              </a:defRPr>
            </a:pPr>
            <a:endParaRPr lang="en-US"/>
          </a:p>
        </c:txPr>
        <c:crossAx val="81186176"/>
        <c:crosses val="autoZero"/>
        <c:crossBetween val="midCat"/>
        <c:majorUnit val="0.5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CCCCFF"/>
    </a:solidFill>
    <a:ln w="38100">
      <a:solidFill>
        <a:srgbClr val="DD0806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0.11017</cdr:x>
      <cdr:y>0.26541</cdr:y>
    </cdr:from>
    <cdr:to>
      <cdr:x>0.27119</cdr:x>
      <cdr:y>0.33633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6103" y="1347441"/>
          <a:ext cx="136815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Hawaii standard</a:t>
          </a:r>
          <a:endParaRPr lang="en-US" sz="14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0.22034</cdr:x>
      <cdr:y>0.55673</cdr:y>
    </cdr:from>
    <cdr:to>
      <cdr:x>0.38136</cdr:x>
      <cdr:y>0.61347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72207" y="2826445"/>
          <a:ext cx="136815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Iceland standard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C8769A6-1CA1-4B27-BE89-53628388820D}" type="datetime1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13316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4F81D4-6B94-4F02-B332-CD75A7521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75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Image – me w/ ICPMS at NAU (camera…) and grain mount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EFB43-0A61-4738-8923-3FEDF213FA68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orizon.png"/>
          <p:cNvPicPr>
            <a:picLocks noChangeAspect="1"/>
          </p:cNvPicPr>
          <p:nvPr/>
        </p:nvPicPr>
        <p:blipFill>
          <a:blip r:embed="rId2"/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8D1EC-763E-4C49-BA14-0C1DE1CE8A3A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2D951-5ED8-45E6-9DFC-CED16934D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9FAD0-E888-4962-A7E9-8F71A8A941B8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EA32A-2A9C-485F-910C-4121970FD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A39C1-9CF6-46B8-95EE-99015FEA46EF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C86E5-0337-41E1-B02D-E190AAF8E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3399-D5D7-4901-9296-54DB3721EB71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47737-9CC2-450B-904B-E2F8F3FB2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403B3-FF61-44A4-942B-AAC54DC4046E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31DC3-A105-4218-851A-530CD590B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9A9E1-7F31-44C3-BF70-A8C6BFA9AF67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C3311-C908-4CFE-BB7D-7D68C88B4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A95CF-E892-4FEC-9149-EB5C5E70694E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029AE-1CB4-467D-92FA-D09561842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D33B0-EC5B-45FD-ADDC-6BBB81C95761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D6032-1BAD-40F7-A42D-F95613A19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56117-0EA6-42FE-BB28-8125D0EC9E59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E2F51-07FD-4583-852A-6AC069F15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5291-C64B-47B4-82BB-8802EFB81179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522D4-6EF1-482A-8BC5-FA78E7917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oriz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AE116-D441-4FCF-B3B8-060B5591F1A3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25852-C240-424B-873F-C720E7D1F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CA04A0-E29F-4516-A3FA-F55474C8BC4B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AF8A929-3E04-466D-8400-40700BB80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10" r:id="rId9"/>
    <p:sldLayoutId id="2147483701" r:id="rId10"/>
    <p:sldLayoutId id="21474837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charset="0"/>
          <a:ea typeface="ＭＳ Ｐゴシック" charset="-128"/>
          <a:cs typeface="ＭＳ Ｐゴシック" charset="-12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733800"/>
            <a:ext cx="6400800" cy="1752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ct val="0"/>
              </a:spcAft>
              <a:defRPr/>
            </a:pPr>
            <a:r>
              <a:rPr lang="en-US" sz="1800" smtClean="0"/>
              <a:t>Carmen Winn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en-US" sz="1800" smtClean="0"/>
              <a:t>Mentor: Mary Reid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en-US" sz="1800" smtClean="0"/>
              <a:t>Northern Arizona University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en-US" sz="1800" smtClean="0"/>
              <a:t>NASA Space Grant Symposium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Mantle LITHOLOGIES of the Zuni Bandera Volcanic Field: Determined by Minor Element Ratios of Olivine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14339" name="Picture 5" descr="nasa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930775"/>
            <a:ext cx="19812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space grant logo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4495800"/>
            <a:ext cx="17192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132610"/>
            <a:ext cx="978024" cy="1572989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>
          <a:xfrm>
            <a:off x="611560" y="116632"/>
            <a:ext cx="7924800" cy="639762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cap="none" dirty="0" smtClean="0"/>
              <a:t>DISCUSSION AND CONCLUSIONS</a:t>
            </a:r>
            <a:endParaRPr lang="en-US" cap="none" dirty="0"/>
          </a:p>
        </p:txBody>
      </p:sp>
      <p:sp>
        <p:nvSpPr>
          <p:cNvPr id="48131" name="Placeholder 3"/>
          <p:cNvSpPr>
            <a:spLocks noGrp="1"/>
          </p:cNvSpPr>
          <p:nvPr>
            <p:ph type="body" idx="4294967295"/>
          </p:nvPr>
        </p:nvSpPr>
        <p:spPr bwMode="auto">
          <a:xfrm>
            <a:off x="611560" y="980728"/>
            <a:ext cx="7848872" cy="5040560"/>
          </a:xfrm>
        </p:spPr>
        <p:txBody>
          <a:bodyPr>
            <a:prstTxWarp prst="textNoShape">
              <a:avLst/>
            </a:prstTxWarp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en-US" sz="2200" dirty="0" smtClean="0"/>
              <a:t>Zn/Fe ratio changes little with increasing degree of melting</a:t>
            </a:r>
          </a:p>
          <a:p>
            <a:pPr lvl="1">
              <a:spcAft>
                <a:spcPts val="1200"/>
              </a:spcAft>
              <a:defRPr/>
            </a:pPr>
            <a:r>
              <a:rPr lang="en-US" sz="1800" dirty="0"/>
              <a:t>G</a:t>
            </a:r>
            <a:r>
              <a:rPr lang="en-US" sz="1800" dirty="0" smtClean="0"/>
              <a:t>ood ‘window’ for olivine-rich </a:t>
            </a:r>
            <a:r>
              <a:rPr lang="en-US" sz="1800" dirty="0" err="1" smtClean="0"/>
              <a:t>vs</a:t>
            </a:r>
            <a:r>
              <a:rPr lang="en-US" sz="1800" dirty="0" smtClean="0"/>
              <a:t> olivine-poor </a:t>
            </a:r>
            <a:r>
              <a:rPr lang="en-US" sz="1800" dirty="0" err="1" smtClean="0"/>
              <a:t>lithologies</a:t>
            </a:r>
            <a:endParaRPr lang="en-US" sz="1800" dirty="0" smtClean="0"/>
          </a:p>
          <a:p>
            <a:pPr>
              <a:spcAft>
                <a:spcPts val="0"/>
              </a:spcAft>
              <a:defRPr/>
            </a:pPr>
            <a:r>
              <a:rPr lang="en-US" sz="2200" dirty="0" smtClean="0"/>
              <a:t>Zn/Fe ratios show more fertile source than standard CO Plateau and mid-ocean ridge (Iceland) mantle</a:t>
            </a:r>
          </a:p>
          <a:p>
            <a:pPr lvl="1">
              <a:spcAft>
                <a:spcPts val="0"/>
              </a:spcAft>
              <a:defRPr/>
            </a:pPr>
            <a:r>
              <a:rPr lang="en-US" sz="1800" dirty="0" smtClean="0"/>
              <a:t>Not high enough for </a:t>
            </a:r>
            <a:r>
              <a:rPr lang="en-US" sz="1800" dirty="0" err="1" smtClean="0"/>
              <a:t>pyroxenite</a:t>
            </a:r>
            <a:r>
              <a:rPr lang="en-US" sz="1800" dirty="0" smtClean="0"/>
              <a:t>, but fertile </a:t>
            </a:r>
            <a:r>
              <a:rPr lang="en-US" sz="1800" dirty="0" err="1" smtClean="0"/>
              <a:t>peridotite</a:t>
            </a:r>
            <a:r>
              <a:rPr lang="en-US" sz="1800" dirty="0" smtClean="0"/>
              <a:t> possible</a:t>
            </a:r>
          </a:p>
          <a:p>
            <a:pPr lvl="1">
              <a:spcAft>
                <a:spcPts val="1200"/>
              </a:spcAft>
              <a:defRPr/>
            </a:pPr>
            <a:r>
              <a:rPr lang="en-US" sz="1800" dirty="0" smtClean="0"/>
              <a:t>Possible ‘plums’ of fertile mantle beneath the CO Plateau volcanic fields to induce melting</a:t>
            </a:r>
          </a:p>
          <a:p>
            <a:pPr>
              <a:spcAft>
                <a:spcPts val="1200"/>
              </a:spcAft>
              <a:defRPr/>
            </a:pPr>
            <a:r>
              <a:rPr lang="en-US" sz="2200" dirty="0" smtClean="0"/>
              <a:t>Wide range of depth and temperature of melting with normal trends</a:t>
            </a:r>
          </a:p>
          <a:p>
            <a:pPr>
              <a:spcAft>
                <a:spcPts val="0"/>
              </a:spcAft>
              <a:defRPr/>
            </a:pPr>
            <a:r>
              <a:rPr lang="en-US" sz="2200" dirty="0" smtClean="0"/>
              <a:t>In the future: </a:t>
            </a:r>
          </a:p>
          <a:p>
            <a:pPr lvl="1">
              <a:defRPr/>
            </a:pPr>
            <a:r>
              <a:rPr lang="en-US" sz="2000" dirty="0" smtClean="0"/>
              <a:t>A more detailed analysis of the geochemistry of Zuni Bandera: other minor element ratios and trace elements</a:t>
            </a:r>
          </a:p>
          <a:p>
            <a:pPr lvl="1">
              <a:defRPr/>
            </a:pPr>
            <a:r>
              <a:rPr lang="en-US" sz="2000" dirty="0" smtClean="0"/>
              <a:t>What do other volcanic fields show about CO Plateau mantle?</a:t>
            </a:r>
          </a:p>
          <a:p>
            <a:pPr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7924800" cy="639762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cap="none"/>
              <a:t>ACKNOWLEDGEMENTS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609600" y="1981200"/>
            <a:ext cx="7924800" cy="4144963"/>
          </a:xfrm>
        </p:spPr>
        <p:txBody>
          <a:bodyPr>
            <a:prstTxWarp prst="textNoShape">
              <a:avLst/>
            </a:prstTxWarp>
          </a:bodyPr>
          <a:lstStyle/>
          <a:p>
            <a:pPr algn="ctr">
              <a:buFont typeface="Arial" charset="0"/>
              <a:buNone/>
              <a:defRPr/>
            </a:pPr>
            <a:r>
              <a:rPr lang="en-US" sz="2400" dirty="0"/>
              <a:t>A big thank you to:</a:t>
            </a:r>
          </a:p>
          <a:p>
            <a:pPr algn="ctr">
              <a:buFont typeface="Arial" charset="0"/>
              <a:buNone/>
              <a:defRPr/>
            </a:pPr>
            <a:r>
              <a:rPr lang="en-US" sz="2400" dirty="0"/>
              <a:t>Mary Reid, Research Mentor</a:t>
            </a:r>
          </a:p>
          <a:p>
            <a:pPr algn="ctr">
              <a:buFont typeface="Arial" charset="0"/>
              <a:buNone/>
              <a:defRPr/>
            </a:pPr>
            <a:r>
              <a:rPr lang="en-US" sz="2400" dirty="0" smtClean="0"/>
              <a:t>Kathleen </a:t>
            </a:r>
            <a:r>
              <a:rPr lang="en-US" sz="2400" dirty="0" err="1"/>
              <a:t>Stigmon</a:t>
            </a:r>
            <a:r>
              <a:rPr lang="en-US" sz="2400" dirty="0"/>
              <a:t> and Nadine </a:t>
            </a:r>
            <a:r>
              <a:rPr lang="en-US" sz="2400" dirty="0" smtClean="0"/>
              <a:t>Barlow</a:t>
            </a:r>
          </a:p>
          <a:p>
            <a:pPr algn="ctr">
              <a:buNone/>
              <a:defRPr/>
            </a:pPr>
            <a:r>
              <a:rPr lang="en-US" sz="2400" dirty="0"/>
              <a:t>Sean </a:t>
            </a:r>
            <a:r>
              <a:rPr lang="en-US" sz="2400" dirty="0" err="1" smtClean="0"/>
              <a:t>Rudzitis</a:t>
            </a:r>
            <a:r>
              <a:rPr lang="en-US" sz="2400" dirty="0" smtClean="0"/>
              <a:t> and Corinne </a:t>
            </a:r>
            <a:r>
              <a:rPr lang="en-US" sz="2400" dirty="0" err="1" smtClean="0"/>
              <a:t>LaViolette</a:t>
            </a:r>
            <a:endParaRPr lang="en-US" sz="2400" dirty="0"/>
          </a:p>
          <a:p>
            <a:pPr algn="ctr">
              <a:buNone/>
              <a:defRPr/>
            </a:pPr>
            <a:r>
              <a:rPr lang="en-US" sz="2400" dirty="0"/>
              <a:t>Arizona NASA Space </a:t>
            </a:r>
            <a:r>
              <a:rPr lang="en-US" sz="2400" dirty="0" smtClean="0"/>
              <a:t>Grant</a:t>
            </a:r>
          </a:p>
          <a:p>
            <a:pPr algn="ctr">
              <a:buFont typeface="Arial" charset="0"/>
              <a:buNone/>
              <a:defRPr/>
            </a:pPr>
            <a:r>
              <a:rPr lang="en-US" sz="2400" dirty="0" smtClean="0"/>
              <a:t>Northern </a:t>
            </a:r>
            <a:r>
              <a:rPr lang="en-US" sz="2400" dirty="0"/>
              <a:t>Arizona </a:t>
            </a:r>
            <a:r>
              <a:rPr lang="en-US" sz="2400" dirty="0" smtClean="0"/>
              <a:t>University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0200"/>
            <a:ext cx="7924800" cy="5794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cap="none" smtClean="0">
                <a:solidFill>
                  <a:schemeClr val="bg1"/>
                </a:solidFill>
              </a:rPr>
              <a:t>QUESTIONS?</a:t>
            </a:r>
            <a:endParaRPr lang="en-US" cap="none" smtClean="0"/>
          </a:p>
        </p:txBody>
      </p:sp>
      <p:sp>
        <p:nvSpPr>
          <p:cNvPr id="34819" name="Text Box 1027"/>
          <p:cNvSpPr txBox="1">
            <a:spLocks noChangeArrowheads="1"/>
          </p:cNvSpPr>
          <p:nvPr/>
        </p:nvSpPr>
        <p:spPr bwMode="auto">
          <a:xfrm>
            <a:off x="7164388" y="6616700"/>
            <a:ext cx="18875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/>
              <a:t>Image from www.nps.gov/elma,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404813"/>
            <a:ext cx="8642350" cy="5635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What’s melting under the Colorado Plateau?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87900" y="1341438"/>
            <a:ext cx="4068763" cy="37544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dirty="0" smtClean="0"/>
              <a:t>Young, mafic volcanism on the margins of Colorado Plateau: no clear mechanism of origin</a:t>
            </a:r>
          </a:p>
          <a:p>
            <a:pPr eaLnBrk="1" hangingPunct="1"/>
            <a:r>
              <a:rPr lang="en-US" sz="2000" dirty="0" smtClean="0"/>
              <a:t>Evidence for </a:t>
            </a:r>
            <a:r>
              <a:rPr lang="en-US" sz="2000" smtClean="0"/>
              <a:t>heterogeneous source: what </a:t>
            </a:r>
            <a:r>
              <a:rPr lang="en-US" sz="2000" dirty="0" smtClean="0"/>
              <a:t>are the roles of multiple rock types melting?</a:t>
            </a:r>
            <a:endParaRPr lang="en-US" sz="1800" dirty="0" smtClean="0"/>
          </a:p>
        </p:txBody>
      </p:sp>
      <p:sp>
        <p:nvSpPr>
          <p:cNvPr id="16387" name="Text Box 1031"/>
          <p:cNvSpPr txBox="1">
            <a:spLocks noChangeArrowheads="1"/>
          </p:cNvSpPr>
          <p:nvPr/>
        </p:nvSpPr>
        <p:spPr bwMode="auto">
          <a:xfrm>
            <a:off x="8159750" y="4167188"/>
            <a:ext cx="8556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/>
              <a:t>Image from</a:t>
            </a:r>
          </a:p>
          <a:p>
            <a:r>
              <a:rPr lang="en-US" sz="800"/>
              <a:t>www1.newark.</a:t>
            </a:r>
          </a:p>
          <a:p>
            <a:r>
              <a:rPr lang="en-US" sz="800"/>
              <a:t>ohio-state.edu/</a:t>
            </a:r>
          </a:p>
        </p:txBody>
      </p:sp>
      <p:sp>
        <p:nvSpPr>
          <p:cNvPr id="16388" name="Text Box 1029"/>
          <p:cNvSpPr txBox="1">
            <a:spLocks noChangeArrowheads="1"/>
          </p:cNvSpPr>
          <p:nvPr/>
        </p:nvSpPr>
        <p:spPr bwMode="auto">
          <a:xfrm>
            <a:off x="4851400" y="5888038"/>
            <a:ext cx="106997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dirty="0"/>
              <a:t>Image from</a:t>
            </a:r>
          </a:p>
          <a:p>
            <a:r>
              <a:rPr lang="en-US" sz="800" dirty="0"/>
              <a:t>www.utexas.edu/</a:t>
            </a:r>
          </a:p>
          <a:p>
            <a:r>
              <a:rPr lang="en-US" sz="800" dirty="0" err="1"/>
              <a:t>tmm</a:t>
            </a:r>
            <a:r>
              <a:rPr lang="en-US" sz="800" dirty="0"/>
              <a:t>/</a:t>
            </a:r>
            <a:r>
              <a:rPr lang="en-US" sz="800" dirty="0" err="1"/>
              <a:t>npl</a:t>
            </a:r>
            <a:r>
              <a:rPr lang="en-US" sz="800" dirty="0"/>
              <a:t>/mineralogy</a:t>
            </a:r>
          </a:p>
        </p:txBody>
      </p:sp>
      <p:pic>
        <p:nvPicPr>
          <p:cNvPr id="16389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341438"/>
            <a:ext cx="455295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030" descr="pyroxen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4629150"/>
            <a:ext cx="2439988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28" descr="peridoti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3838575"/>
            <a:ext cx="2663825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6588125" y="4581525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and/or</a:t>
            </a:r>
          </a:p>
        </p:txBody>
      </p:sp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7740650" y="4581525"/>
            <a:ext cx="139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Pyroxenite?</a:t>
            </a:r>
          </a:p>
        </p:txBody>
      </p:sp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4356100" y="3798888"/>
            <a:ext cx="114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Peridotite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8509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cap="none" dirty="0" smtClean="0"/>
              <a:t>TRANSITION METAL RATIOS (Zn/Fe):</a:t>
            </a:r>
            <a:br>
              <a:rPr lang="en-US" cap="none" dirty="0" smtClean="0"/>
            </a:br>
            <a:r>
              <a:rPr lang="en-US" cap="none" dirty="0" smtClean="0"/>
              <a:t>A WINDOW INTO MELT SOURCE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611" y="1268760"/>
            <a:ext cx="8568952" cy="24479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dirty="0"/>
              <a:t>Melting a rock: different </a:t>
            </a:r>
            <a:r>
              <a:rPr lang="en-US" sz="2000" dirty="0" smtClean="0"/>
              <a:t>elements/minerals behave </a:t>
            </a:r>
            <a:r>
              <a:rPr lang="en-US" sz="2000" dirty="0"/>
              <a:t>differently as melting progresses</a:t>
            </a:r>
          </a:p>
          <a:p>
            <a:pPr lvl="1" eaLnBrk="1" hangingPunct="1"/>
            <a:r>
              <a:rPr lang="en-US" sz="2000" dirty="0" smtClean="0"/>
              <a:t>When source controlled by olivine Zn/Fe shouldn’t change much</a:t>
            </a:r>
          </a:p>
          <a:p>
            <a:pPr eaLnBrk="1" hangingPunct="1"/>
            <a:r>
              <a:rPr lang="en-US" sz="2000" dirty="0" smtClean="0"/>
              <a:t>Transition </a:t>
            </a:r>
            <a:r>
              <a:rPr lang="en-US" sz="2000" dirty="0"/>
              <a:t>metals not very affected by degree of </a:t>
            </a:r>
            <a:r>
              <a:rPr lang="en-US" sz="2000" dirty="0" smtClean="0"/>
              <a:t>melt</a:t>
            </a:r>
          </a:p>
          <a:p>
            <a:pPr eaLnBrk="1" hangingPunct="1"/>
            <a:r>
              <a:rPr lang="en-US" sz="2000" dirty="0" smtClean="0"/>
              <a:t>Olivine </a:t>
            </a:r>
            <a:r>
              <a:rPr lang="en-US" sz="2000" dirty="0"/>
              <a:t>crystals can preserve element equilibrium in earliest stages of crystallization (closest to melting conditions)</a:t>
            </a:r>
            <a:endParaRPr lang="en-US" sz="1800" dirty="0"/>
          </a:p>
        </p:txBody>
      </p:sp>
      <p:pic>
        <p:nvPicPr>
          <p:cNvPr id="1843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399" y="3266270"/>
            <a:ext cx="45180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8"/>
          <p:cNvSpPr txBox="1">
            <a:spLocks noChangeArrowheads="1"/>
          </p:cNvSpPr>
          <p:nvPr/>
        </p:nvSpPr>
        <p:spPr bwMode="auto">
          <a:xfrm>
            <a:off x="5030391" y="6442858"/>
            <a:ext cx="14097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dirty="0"/>
              <a:t>Image from www.nvcc.edu/</a:t>
            </a:r>
          </a:p>
        </p:txBody>
      </p:sp>
      <p:pic>
        <p:nvPicPr>
          <p:cNvPr id="18437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9137" y="3045608"/>
            <a:ext cx="2233612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>
            <a:off x="4637087" y="4131458"/>
            <a:ext cx="0" cy="1254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637087" y="4131458"/>
            <a:ext cx="215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852987" y="4131458"/>
            <a:ext cx="0" cy="1254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637087" y="4256870"/>
            <a:ext cx="215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637087" y="4256870"/>
            <a:ext cx="1162050" cy="3635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637087" y="3045608"/>
            <a:ext cx="1162050" cy="10858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472464" y="5193470"/>
            <a:ext cx="936104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numCol="2">
            <a:spAutoFit/>
          </a:bodyPr>
          <a:lstStyle/>
          <a:p>
            <a:pPr>
              <a:defRPr/>
            </a:pPr>
            <a:r>
              <a:rPr lang="en-US" sz="1600" dirty="0"/>
              <a:t>Fe Zn Cr Co</a:t>
            </a:r>
          </a:p>
          <a:p>
            <a:pPr>
              <a:defRPr/>
            </a:pPr>
            <a:r>
              <a:rPr lang="en-US" sz="1600" dirty="0"/>
              <a:t>Mg </a:t>
            </a:r>
            <a:r>
              <a:rPr lang="en-US" sz="1600" dirty="0" err="1"/>
              <a:t>Mn</a:t>
            </a:r>
            <a:r>
              <a:rPr lang="en-US" sz="1600" dirty="0"/>
              <a:t> Ni V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7185024" y="3912383"/>
            <a:ext cx="287338" cy="12811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185024" y="3912383"/>
            <a:ext cx="1223963" cy="12811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185024" y="3912383"/>
            <a:ext cx="287338" cy="23590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8" name="TextBox 50"/>
          <p:cNvSpPr txBox="1">
            <a:spLocks noChangeArrowheads="1"/>
          </p:cNvSpPr>
          <p:nvPr/>
        </p:nvSpPr>
        <p:spPr bwMode="auto">
          <a:xfrm>
            <a:off x="7975803" y="3277749"/>
            <a:ext cx="1020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dirty="0"/>
              <a:t>Image from</a:t>
            </a:r>
          </a:p>
          <a:p>
            <a:r>
              <a:rPr lang="en-US" sz="800" dirty="0"/>
              <a:t>serc.carleton.edu/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852987" y="3833008"/>
            <a:ext cx="946150" cy="2984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52987" y="4256870"/>
            <a:ext cx="946150" cy="904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799137" y="3045608"/>
            <a:ext cx="2233612" cy="1574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7185024" y="3912383"/>
            <a:ext cx="638140" cy="12810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 bwMode="auto">
          <a:xfrm>
            <a:off x="250825" y="188640"/>
            <a:ext cx="8641655" cy="563562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cap="none" dirty="0" smtClean="0"/>
              <a:t>VISITING A SOURCE: ZUNI BANDERA VOLCANIC FIELD</a:t>
            </a:r>
            <a:endParaRPr lang="en-US" cap="none" dirty="0"/>
          </a:p>
        </p:txBody>
      </p:sp>
      <p:pic>
        <p:nvPicPr>
          <p:cNvPr id="22530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27763" y="4221163"/>
            <a:ext cx="2808287" cy="2525712"/>
          </a:xfrm>
        </p:spPr>
      </p:pic>
      <p:sp>
        <p:nvSpPr>
          <p:cNvPr id="4" name="Rectangle 3"/>
          <p:cNvSpPr/>
          <p:nvPr/>
        </p:nvSpPr>
        <p:spPr>
          <a:xfrm>
            <a:off x="8027988" y="6021388"/>
            <a:ext cx="431800" cy="28733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532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821143"/>
            <a:ext cx="6985000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>
            <a:off x="7235825" y="836613"/>
            <a:ext cx="1223963" cy="5184775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250825" y="5603875"/>
            <a:ext cx="7777163" cy="70485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7235825" y="5603875"/>
            <a:ext cx="1223963" cy="70485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7235825" y="5445125"/>
            <a:ext cx="792163" cy="576263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50825" y="836613"/>
            <a:ext cx="6985000" cy="4767262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838200"/>
            <a:ext cx="3244850" cy="566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382000" cy="6397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Why Zuni Bandera Volcanic Field?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25" y="898605"/>
            <a:ext cx="3581400" cy="4114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000" dirty="0" smtClean="0"/>
              <a:t>Zuni Bandera Volcanic Field: young, mafic field on eastern Colorado Plateau margin</a:t>
            </a:r>
          </a:p>
          <a:p>
            <a:pPr eaLnBrk="1" hangingPunct="1">
              <a:defRPr/>
            </a:pPr>
            <a:r>
              <a:rPr lang="en-US" sz="2000" dirty="0" smtClean="0"/>
              <a:t>Mantle (melt source) samples found nearby at Mt. Taylor: testing the Zn/Fe ratio</a:t>
            </a:r>
          </a:p>
          <a:p>
            <a:pPr eaLnBrk="1" hangingPunct="1">
              <a:defRPr/>
            </a:pPr>
            <a:r>
              <a:rPr lang="en-US" sz="2000" dirty="0" smtClean="0"/>
              <a:t>Rocks from wide range of melting depths present</a:t>
            </a:r>
            <a:endParaRPr lang="en-US" sz="1800" dirty="0" smtClean="0"/>
          </a:p>
        </p:txBody>
      </p:sp>
      <p:sp>
        <p:nvSpPr>
          <p:cNvPr id="20484" name="Text Box 1029"/>
          <p:cNvSpPr txBox="1">
            <a:spLocks noChangeArrowheads="1"/>
          </p:cNvSpPr>
          <p:nvPr/>
        </p:nvSpPr>
        <p:spPr bwMode="auto">
          <a:xfrm>
            <a:off x="6357938" y="6535738"/>
            <a:ext cx="19065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/>
              <a:t>Image from umanitoba.ca/geoscience/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484438" y="3500438"/>
            <a:ext cx="1511498" cy="28884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84438" y="3500438"/>
            <a:ext cx="1295474" cy="288089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09600" y="838200"/>
            <a:ext cx="3244850" cy="5661025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7" name="Picture 1028" descr="mantle xenolit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912" y="3789283"/>
            <a:ext cx="3661940" cy="2746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3562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cap="none" dirty="0" smtClean="0"/>
              <a:t>COLLECTING THE DATA: FIELDWORK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0188" y="1844675"/>
            <a:ext cx="2089150" cy="338455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2000" dirty="0" smtClean="0"/>
              <a:t>Flows with high Mg content (closest to melting conditions) targeted for sampling</a:t>
            </a:r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8014" y="1041902"/>
            <a:ext cx="6694488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92834" y="6077452"/>
            <a:ext cx="4124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Map produced and analyzed in ArcGIS using</a:t>
            </a:r>
          </a:p>
          <a:p>
            <a:pPr algn="ctr"/>
            <a:r>
              <a:rPr lang="en-US" sz="1400" dirty="0" smtClean="0"/>
              <a:t>previously published data to target collection sites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2208014" y="1041902"/>
            <a:ext cx="6694488" cy="503555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5400600" cy="4050450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3412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COLLECTING THE DATA: </a:t>
            </a:r>
            <a:r>
              <a:rPr lang="en-US" dirty="0" err="1" smtClean="0"/>
              <a:t>Labwork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40156" y="994300"/>
            <a:ext cx="3127400" cy="2664296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Grains of olivine </a:t>
            </a:r>
            <a:r>
              <a:rPr lang="en-US" sz="2000" dirty="0"/>
              <a:t>separated and </a:t>
            </a:r>
            <a:r>
              <a:rPr lang="en-US" sz="2000" dirty="0" smtClean="0"/>
              <a:t>mounted </a:t>
            </a:r>
          </a:p>
          <a:p>
            <a:pPr>
              <a:defRPr/>
            </a:pPr>
            <a:r>
              <a:rPr lang="en-US" sz="2000" dirty="0"/>
              <a:t>C</a:t>
            </a:r>
            <a:r>
              <a:rPr lang="en-US" sz="2000" dirty="0" smtClean="0"/>
              <a:t>omposition </a:t>
            </a:r>
            <a:r>
              <a:rPr lang="en-US" sz="2000" dirty="0"/>
              <a:t>determined with Laser Ablation </a:t>
            </a:r>
            <a:r>
              <a:rPr lang="en-US" sz="2000" dirty="0" smtClean="0"/>
              <a:t>ICPMS</a:t>
            </a:r>
          </a:p>
          <a:p>
            <a:pPr>
              <a:defRPr/>
            </a:pPr>
            <a:r>
              <a:rPr lang="en-US" sz="2000" dirty="0" smtClean="0"/>
              <a:t>Data from ICPMS calibrated to known basalt and mantle standards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1" y="2148552"/>
            <a:ext cx="1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Laser Ablation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6185" y="141595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ICPMS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336885"/>
            <a:ext cx="2592288" cy="2306844"/>
          </a:xfrm>
          <a:prstGeom prst="rect">
            <a:avLst/>
          </a:prstGeom>
          <a:ln w="19050">
            <a:solidFill>
              <a:srgbClr val="FFBB33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643471"/>
            <a:ext cx="2746332" cy="25889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56176" y="3643471"/>
            <a:ext cx="2746332" cy="2588997"/>
          </a:xfrm>
          <a:prstGeom prst="rect">
            <a:avLst/>
          </a:prstGeom>
          <a:noFill/>
          <a:ln w="19050">
            <a:solidFill>
              <a:srgbClr val="FFB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20072" y="5098946"/>
            <a:ext cx="288032" cy="291231"/>
          </a:xfrm>
          <a:prstGeom prst="rect">
            <a:avLst/>
          </a:prstGeom>
          <a:noFill/>
          <a:ln w="19050">
            <a:solidFill>
              <a:srgbClr val="FFB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220072" y="3643471"/>
            <a:ext cx="936104" cy="1455475"/>
          </a:xfrm>
          <a:prstGeom prst="line">
            <a:avLst/>
          </a:prstGeom>
          <a:ln w="19050">
            <a:solidFill>
              <a:srgbClr val="FFB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20072" y="5390177"/>
            <a:ext cx="936104" cy="842291"/>
          </a:xfrm>
          <a:prstGeom prst="line">
            <a:avLst/>
          </a:prstGeom>
          <a:ln w="19050">
            <a:solidFill>
              <a:srgbClr val="FFB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508104" y="4797152"/>
            <a:ext cx="648072" cy="301794"/>
          </a:xfrm>
          <a:prstGeom prst="line">
            <a:avLst/>
          </a:prstGeom>
          <a:ln w="19050">
            <a:solidFill>
              <a:srgbClr val="FFB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08104" y="5390177"/>
            <a:ext cx="648072" cy="199063"/>
          </a:xfrm>
          <a:prstGeom prst="line">
            <a:avLst/>
          </a:prstGeom>
          <a:ln w="19050">
            <a:solidFill>
              <a:srgbClr val="FFB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27784" y="1700808"/>
            <a:ext cx="162018" cy="432048"/>
          </a:xfrm>
          <a:prstGeom prst="line">
            <a:avLst/>
          </a:prstGeom>
          <a:ln w="12700" cap="flat">
            <a:solidFill>
              <a:schemeClr val="bg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382694"/>
              </p:ext>
            </p:extLst>
          </p:nvPr>
        </p:nvGraphicFramePr>
        <p:xfrm>
          <a:off x="323529" y="890587"/>
          <a:ext cx="8496944" cy="507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9154" name="Rectangle 2"/>
          <p:cNvSpPr>
            <a:spLocks noGrp="1"/>
          </p:cNvSpPr>
          <p:nvPr>
            <p:ph type="title"/>
          </p:nvPr>
        </p:nvSpPr>
        <p:spPr bwMode="auto">
          <a:xfrm>
            <a:off x="251520" y="116632"/>
            <a:ext cx="8568952" cy="639762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cap="none" dirty="0" smtClean="0"/>
              <a:t>Zn/Fe RATIOS COMPARED TO MELT EVOLUTION</a:t>
            </a:r>
            <a:endParaRPr lang="en-US" cap="none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411760" y="5445224"/>
            <a:ext cx="3744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79812" y="5545891"/>
            <a:ext cx="2803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Increased differential melting</a:t>
            </a:r>
            <a:endParaRPr lang="en-US" sz="1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259632" y="2564904"/>
            <a:ext cx="42484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59632" y="3717032"/>
            <a:ext cx="42484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xfrm>
            <a:off x="395536" y="274638"/>
            <a:ext cx="8352928" cy="563562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cap="none" dirty="0" smtClean="0"/>
              <a:t>MELTING CONDITIONS OF ZUNI BANDERA BASALTS</a:t>
            </a:r>
            <a:endParaRPr lang="en-US" cap="none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568377"/>
              </p:ext>
            </p:extLst>
          </p:nvPr>
        </p:nvGraphicFramePr>
        <p:xfrm>
          <a:off x="467544" y="1196752"/>
          <a:ext cx="820891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10020</TotalTime>
  <Words>461</Words>
  <Application>Microsoft Office PowerPoint</Application>
  <PresentationFormat>On-screen Show (4:3)</PresentationFormat>
  <Paragraphs>73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Horizon</vt:lpstr>
      <vt:lpstr>Mantle LITHOLOGIES of the Zuni Bandera Volcanic Field: Determined by Minor Element Ratios of Olivine</vt:lpstr>
      <vt:lpstr>What’s melting under the Colorado Plateau?</vt:lpstr>
      <vt:lpstr>TRANSITION METAL RATIOS (Zn/Fe): A WINDOW INTO MELT SOURCE COMPOSITION</vt:lpstr>
      <vt:lpstr>VISITING A SOURCE: ZUNI BANDERA VOLCANIC FIELD</vt:lpstr>
      <vt:lpstr>Why Zuni Bandera Volcanic Field?</vt:lpstr>
      <vt:lpstr>COLLECTING THE DATA: FIELDWORK </vt:lpstr>
      <vt:lpstr>COLLECTING THE DATA: Labwork</vt:lpstr>
      <vt:lpstr>Zn/Fe RATIOS COMPARED TO MELT EVOLUTION</vt:lpstr>
      <vt:lpstr>MELTING CONDITIONS OF ZUNI BANDERA BASALTS</vt:lpstr>
      <vt:lpstr>DISCUSSION AND CONCLUSIONS</vt:lpstr>
      <vt:lpstr>ACKNOWLEDGEMENTS</vt:lpstr>
      <vt:lpstr>QUESTIONS?</vt:lpstr>
    </vt:vector>
  </TitlesOfParts>
  <Company>Northern Arizona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Mantle Compositions of the Zuni Bandera Volcanic Field Determined by Minor Element Ratios of In-Situ Olivine</dc:title>
  <dc:creator>NAU Student</dc:creator>
  <cp:lastModifiedBy>NAU Student</cp:lastModifiedBy>
  <cp:revision>92</cp:revision>
  <dcterms:created xsi:type="dcterms:W3CDTF">2012-03-05T20:58:59Z</dcterms:created>
  <dcterms:modified xsi:type="dcterms:W3CDTF">2012-04-12T06:56:28Z</dcterms:modified>
</cp:coreProperties>
</file>